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0"/>
  </p:notesMasterIdLst>
  <p:sldIdLst>
    <p:sldId id="297" r:id="rId5"/>
    <p:sldId id="337" r:id="rId6"/>
    <p:sldId id="263" r:id="rId7"/>
    <p:sldId id="342" r:id="rId8"/>
    <p:sldId id="341" r:id="rId9"/>
    <p:sldId id="345" r:id="rId10"/>
    <p:sldId id="344" r:id="rId11"/>
    <p:sldId id="347" r:id="rId12"/>
    <p:sldId id="346" r:id="rId13"/>
    <p:sldId id="274" r:id="rId14"/>
    <p:sldId id="358" r:id="rId15"/>
    <p:sldId id="359" r:id="rId16"/>
    <p:sldId id="333" r:id="rId17"/>
    <p:sldId id="331" r:id="rId18"/>
    <p:sldId id="332" r:id="rId19"/>
    <p:sldId id="336" r:id="rId20"/>
    <p:sldId id="348" r:id="rId21"/>
    <p:sldId id="353" r:id="rId22"/>
    <p:sldId id="349" r:id="rId23"/>
    <p:sldId id="351" r:id="rId24"/>
    <p:sldId id="350" r:id="rId25"/>
    <p:sldId id="352" r:id="rId26"/>
    <p:sldId id="356" r:id="rId27"/>
    <p:sldId id="360" r:id="rId28"/>
    <p:sldId id="261" r:id="rId29"/>
    <p:sldId id="354" r:id="rId30"/>
    <p:sldId id="258" r:id="rId31"/>
    <p:sldId id="260" r:id="rId32"/>
    <p:sldId id="257" r:id="rId33"/>
    <p:sldId id="300" r:id="rId34"/>
    <p:sldId id="327" r:id="rId35"/>
    <p:sldId id="328" r:id="rId36"/>
    <p:sldId id="357" r:id="rId37"/>
    <p:sldId id="361" r:id="rId38"/>
    <p:sldId id="338" r:id="rId39"/>
  </p:sldIdLst>
  <p:sldSz cx="12192000" cy="6858000"/>
  <p:notesSz cx="6858000" cy="9144000"/>
  <p:defaultTextStyle>
    <a:defPPr>
      <a:defRPr lang="en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4E6D4C-B394-4286-BEE1-7B77F7E6A301}" v="1" dt="2022-09-13T06:36:19.7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29"/>
    <p:restoredTop sz="90222"/>
  </p:normalViewPr>
  <p:slideViewPr>
    <p:cSldViewPr snapToGrid="0">
      <p:cViewPr varScale="1">
        <p:scale>
          <a:sx n="119" d="100"/>
          <a:sy n="119" d="100"/>
        </p:scale>
        <p:origin x="1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1EDD76-D5F6-4C77-BCE2-AC13F819257B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9116CE5-354B-4B7D-8565-EFF31973E0AA}">
      <dgm:prSet phldrT="[Text]"/>
      <dgm:spPr/>
      <dgm:t>
        <a:bodyPr/>
        <a:lstStyle/>
        <a:p>
          <a:r>
            <a:rPr lang="en-GB" dirty="0"/>
            <a:t>31 .pdf files</a:t>
          </a:r>
        </a:p>
      </dgm:t>
    </dgm:pt>
    <dgm:pt modelId="{A0971DCE-9376-4247-B003-88E4B5E0B181}" type="parTrans" cxnId="{6035F6B6-8EA2-4BB7-AF40-4B8E5651A9D2}">
      <dgm:prSet/>
      <dgm:spPr/>
      <dgm:t>
        <a:bodyPr/>
        <a:lstStyle/>
        <a:p>
          <a:endParaRPr lang="en-GB"/>
        </a:p>
      </dgm:t>
    </dgm:pt>
    <dgm:pt modelId="{27473DF7-0583-42C5-8C67-350967C8D592}" type="sibTrans" cxnId="{6035F6B6-8EA2-4BB7-AF40-4B8E5651A9D2}">
      <dgm:prSet/>
      <dgm:spPr/>
      <dgm:t>
        <a:bodyPr/>
        <a:lstStyle/>
        <a:p>
          <a:endParaRPr lang="en-GB"/>
        </a:p>
      </dgm:t>
    </dgm:pt>
    <dgm:pt modelId="{D78AE694-BA3E-4F5C-AAB5-92169BDB9ED1}">
      <dgm:prSet phldrT="[Text]"/>
      <dgm:spPr/>
      <dgm:t>
        <a:bodyPr/>
        <a:lstStyle/>
        <a:p>
          <a:r>
            <a:rPr lang="en-GB" dirty="0">
              <a:solidFill>
                <a:srgbClr val="7030A0"/>
              </a:solidFill>
            </a:rPr>
            <a:t>Acquire original files</a:t>
          </a:r>
        </a:p>
      </dgm:t>
    </dgm:pt>
    <dgm:pt modelId="{FBFE444B-CFCA-4CA0-A5EC-6E5AC6C0F638}" type="parTrans" cxnId="{F2A1C5B3-F7C5-4D44-ADD3-7980923F6164}">
      <dgm:prSet/>
      <dgm:spPr/>
      <dgm:t>
        <a:bodyPr/>
        <a:lstStyle/>
        <a:p>
          <a:endParaRPr lang="en-GB"/>
        </a:p>
      </dgm:t>
    </dgm:pt>
    <dgm:pt modelId="{9498F161-04F5-4746-859E-18F91DD849A9}" type="sibTrans" cxnId="{F2A1C5B3-F7C5-4D44-ADD3-7980923F6164}">
      <dgm:prSet/>
      <dgm:spPr/>
      <dgm:t>
        <a:bodyPr/>
        <a:lstStyle/>
        <a:p>
          <a:endParaRPr lang="en-GB"/>
        </a:p>
      </dgm:t>
    </dgm:pt>
    <dgm:pt modelId="{35E7875C-FF45-4893-824B-B56730FDE76D}">
      <dgm:prSet phldrT="[Text]"/>
      <dgm:spPr>
        <a:solidFill>
          <a:schemeClr val="accent2"/>
        </a:solidFill>
      </dgm:spPr>
      <dgm:t>
        <a:bodyPr/>
        <a:lstStyle/>
        <a:p>
          <a:r>
            <a:rPr lang="en-GB" dirty="0"/>
            <a:t>Convert .pdf to .txt</a:t>
          </a:r>
        </a:p>
      </dgm:t>
    </dgm:pt>
    <dgm:pt modelId="{1591087F-2FB1-4C8A-A55B-56384DC730B6}" type="parTrans" cxnId="{5BCA8704-8C5A-4E76-B376-C9585A506396}">
      <dgm:prSet/>
      <dgm:spPr/>
      <dgm:t>
        <a:bodyPr/>
        <a:lstStyle/>
        <a:p>
          <a:endParaRPr lang="en-GB"/>
        </a:p>
      </dgm:t>
    </dgm:pt>
    <dgm:pt modelId="{D00F97B5-E671-48BC-AAC0-7650A0A77529}" type="sibTrans" cxnId="{5BCA8704-8C5A-4E76-B376-C9585A506396}">
      <dgm:prSet/>
      <dgm:spPr/>
      <dgm:t>
        <a:bodyPr/>
        <a:lstStyle/>
        <a:p>
          <a:endParaRPr lang="en-GB"/>
        </a:p>
      </dgm:t>
    </dgm:pt>
    <dgm:pt modelId="{793EA45E-3711-4776-801F-88E552B6D1D4}">
      <dgm:prSet phldrT="[Text]"/>
      <dgm:spPr/>
      <dgm:t>
        <a:bodyPr/>
        <a:lstStyle/>
        <a:p>
          <a:r>
            <a:rPr lang="en-GB" dirty="0">
              <a:solidFill>
                <a:srgbClr val="7030A0"/>
              </a:solidFill>
            </a:rPr>
            <a:t>All text from .pdf into one line</a:t>
          </a:r>
        </a:p>
      </dgm:t>
    </dgm:pt>
    <dgm:pt modelId="{BB725D12-2861-4EA7-8F61-514E5BECAA29}" type="parTrans" cxnId="{E7D334EA-EEDD-4E09-A3F9-44F13E216D69}">
      <dgm:prSet/>
      <dgm:spPr/>
      <dgm:t>
        <a:bodyPr/>
        <a:lstStyle/>
        <a:p>
          <a:endParaRPr lang="en-GB"/>
        </a:p>
      </dgm:t>
    </dgm:pt>
    <dgm:pt modelId="{B77DA471-D7D6-4070-A74A-1D5C989ABF5A}" type="sibTrans" cxnId="{E7D334EA-EEDD-4E09-A3F9-44F13E216D69}">
      <dgm:prSet/>
      <dgm:spPr/>
      <dgm:t>
        <a:bodyPr/>
        <a:lstStyle/>
        <a:p>
          <a:endParaRPr lang="en-GB"/>
        </a:p>
      </dgm:t>
    </dgm:pt>
    <dgm:pt modelId="{57C8EDB6-6E32-4DAB-BD96-26D18F80A348}">
      <dgm:prSet phldrT="[Text]"/>
      <dgm:spPr>
        <a:solidFill>
          <a:schemeClr val="tx1"/>
        </a:solidFill>
      </dgm:spPr>
      <dgm:t>
        <a:bodyPr/>
        <a:lstStyle/>
        <a:p>
          <a:r>
            <a:rPr lang="en-GB" dirty="0"/>
            <a:t>NLP</a:t>
          </a:r>
        </a:p>
      </dgm:t>
    </dgm:pt>
    <dgm:pt modelId="{C04D9B9E-E8D9-415B-BEFD-488F934FCBDF}" type="parTrans" cxnId="{77664950-76DA-4D67-8454-9E0A91041714}">
      <dgm:prSet/>
      <dgm:spPr/>
      <dgm:t>
        <a:bodyPr/>
        <a:lstStyle/>
        <a:p>
          <a:endParaRPr lang="en-GB"/>
        </a:p>
      </dgm:t>
    </dgm:pt>
    <dgm:pt modelId="{31612F5A-BCC7-4DDB-A949-34B695BDFA0A}" type="sibTrans" cxnId="{77664950-76DA-4D67-8454-9E0A91041714}">
      <dgm:prSet/>
      <dgm:spPr/>
      <dgm:t>
        <a:bodyPr/>
        <a:lstStyle/>
        <a:p>
          <a:endParaRPr lang="en-GB"/>
        </a:p>
      </dgm:t>
    </dgm:pt>
    <dgm:pt modelId="{B6E80576-7412-4661-9E0E-AA5894F5FAB2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GB" sz="1900" dirty="0">
              <a:solidFill>
                <a:srgbClr val="7030A0"/>
              </a:solidFill>
            </a:rPr>
            <a:t>Frequency counts</a:t>
          </a:r>
        </a:p>
      </dgm:t>
    </dgm:pt>
    <dgm:pt modelId="{5E0BB5BA-5C36-46AF-BD21-3DA06F7D44F2}" type="parTrans" cxnId="{14B01193-E99A-4922-913F-5399F69D65CB}">
      <dgm:prSet/>
      <dgm:spPr/>
      <dgm:t>
        <a:bodyPr/>
        <a:lstStyle/>
        <a:p>
          <a:endParaRPr lang="en-GB"/>
        </a:p>
      </dgm:t>
    </dgm:pt>
    <dgm:pt modelId="{49CD0EA9-E0A2-427E-B33B-AD4790563004}" type="sibTrans" cxnId="{14B01193-E99A-4922-913F-5399F69D65CB}">
      <dgm:prSet/>
      <dgm:spPr/>
      <dgm:t>
        <a:bodyPr/>
        <a:lstStyle/>
        <a:p>
          <a:endParaRPr lang="en-GB"/>
        </a:p>
      </dgm:t>
    </dgm:pt>
    <dgm:pt modelId="{30D0EFBC-1136-4C59-AEF0-C688873441E1}">
      <dgm:prSet phldrT="[Text]"/>
      <dgm:spPr/>
      <dgm:t>
        <a:bodyPr/>
        <a:lstStyle/>
        <a:p>
          <a:r>
            <a:rPr lang="en-GB" dirty="0">
              <a:solidFill>
                <a:srgbClr val="7030A0"/>
              </a:solidFill>
            </a:rPr>
            <a:t>Remove irrelevant pages (cover page, adverts, index, etc.)</a:t>
          </a:r>
        </a:p>
      </dgm:t>
    </dgm:pt>
    <dgm:pt modelId="{4ED0F411-7F47-40D8-902D-C3EBD3FE78C9}" type="parTrans" cxnId="{B431AB35-7EBD-473E-89F8-744C7B18D5AF}">
      <dgm:prSet/>
      <dgm:spPr/>
      <dgm:t>
        <a:bodyPr/>
        <a:lstStyle/>
        <a:p>
          <a:endParaRPr lang="en-GB"/>
        </a:p>
      </dgm:t>
    </dgm:pt>
    <dgm:pt modelId="{2DEA1D09-FA70-431A-8C6B-CB7DBE2CEA79}" type="sibTrans" cxnId="{B431AB35-7EBD-473E-89F8-744C7B18D5AF}">
      <dgm:prSet/>
      <dgm:spPr/>
      <dgm:t>
        <a:bodyPr/>
        <a:lstStyle/>
        <a:p>
          <a:endParaRPr lang="en-GB"/>
        </a:p>
      </dgm:t>
    </dgm:pt>
    <dgm:pt modelId="{ECCB9CA0-3524-4784-8B49-17472941EA0E}">
      <dgm:prSet phldrT="[Text]"/>
      <dgm:spPr/>
      <dgm:t>
        <a:bodyPr/>
        <a:lstStyle/>
        <a:p>
          <a:r>
            <a:rPr lang="en-GB" dirty="0">
              <a:solidFill>
                <a:srgbClr val="7030A0"/>
              </a:solidFill>
            </a:rPr>
            <a:t>Split line by abstract marker</a:t>
          </a:r>
        </a:p>
      </dgm:t>
    </dgm:pt>
    <dgm:pt modelId="{F5267A34-51E3-4B0E-88EE-93F151AAC053}" type="parTrans" cxnId="{287A3C86-CBCF-4366-B58C-6E8EAAA76B72}">
      <dgm:prSet/>
      <dgm:spPr/>
      <dgm:t>
        <a:bodyPr/>
        <a:lstStyle/>
        <a:p>
          <a:endParaRPr lang="en-GB"/>
        </a:p>
      </dgm:t>
    </dgm:pt>
    <dgm:pt modelId="{227ACB7A-0877-41C3-9E83-EFF94DD508D1}" type="sibTrans" cxnId="{287A3C86-CBCF-4366-B58C-6E8EAAA76B72}">
      <dgm:prSet/>
      <dgm:spPr/>
      <dgm:t>
        <a:bodyPr/>
        <a:lstStyle/>
        <a:p>
          <a:endParaRPr lang="en-GB"/>
        </a:p>
      </dgm:t>
    </dgm:pt>
    <dgm:pt modelId="{86E4FF72-3139-4D54-8C49-33AD80698487}">
      <dgm:prSet phldrT="[Text]"/>
      <dgm:spPr/>
      <dgm:t>
        <a:bodyPr/>
        <a:lstStyle/>
        <a:p>
          <a:r>
            <a:rPr lang="en-GB" dirty="0">
              <a:solidFill>
                <a:srgbClr val="7030A0"/>
              </a:solidFill>
            </a:rPr>
            <a:t>Subset abstracts with keywords 173,995 abstracts -&gt; 1721 abstracts</a:t>
          </a:r>
        </a:p>
      </dgm:t>
    </dgm:pt>
    <dgm:pt modelId="{F9745D40-47E4-427A-8157-E010412E25C4}" type="parTrans" cxnId="{0E9023D4-C121-4D97-A632-25A53F93AA0F}">
      <dgm:prSet/>
      <dgm:spPr/>
      <dgm:t>
        <a:bodyPr/>
        <a:lstStyle/>
        <a:p>
          <a:endParaRPr lang="en-GB"/>
        </a:p>
      </dgm:t>
    </dgm:pt>
    <dgm:pt modelId="{F354DB1F-F5E2-433A-9410-8708F51AF0F3}" type="sibTrans" cxnId="{0E9023D4-C121-4D97-A632-25A53F93AA0F}">
      <dgm:prSet/>
      <dgm:spPr/>
      <dgm:t>
        <a:bodyPr/>
        <a:lstStyle/>
        <a:p>
          <a:endParaRPr lang="en-GB"/>
        </a:p>
      </dgm:t>
    </dgm:pt>
    <dgm:pt modelId="{13264950-715E-45BB-8B01-715AA8126EB1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GB" sz="1900" dirty="0">
              <a:solidFill>
                <a:srgbClr val="7030A0"/>
              </a:solidFill>
            </a:rPr>
            <a:t>Examine contexts</a:t>
          </a:r>
        </a:p>
      </dgm:t>
    </dgm:pt>
    <dgm:pt modelId="{0D9BFBC4-FD0A-40B3-BA69-3A0F6B7575CE}" type="parTrans" cxnId="{EDCCA184-C3B8-48B7-9E3A-C19A71505DA5}">
      <dgm:prSet/>
      <dgm:spPr/>
      <dgm:t>
        <a:bodyPr/>
        <a:lstStyle/>
        <a:p>
          <a:endParaRPr lang="en-GB"/>
        </a:p>
      </dgm:t>
    </dgm:pt>
    <dgm:pt modelId="{5CD797AB-B08D-435E-BF23-23C2D22D1B1D}" type="sibTrans" cxnId="{EDCCA184-C3B8-48B7-9E3A-C19A71505DA5}">
      <dgm:prSet/>
      <dgm:spPr/>
      <dgm:t>
        <a:bodyPr/>
        <a:lstStyle/>
        <a:p>
          <a:endParaRPr lang="en-GB"/>
        </a:p>
      </dgm:t>
    </dgm:pt>
    <dgm:pt modelId="{C56A9224-3AD4-4ABA-89FD-71DDCDA119CE}" type="pres">
      <dgm:prSet presAssocID="{791EDD76-D5F6-4C77-BCE2-AC13F819257B}" presName="rootnode" presStyleCnt="0">
        <dgm:presLayoutVars>
          <dgm:chMax/>
          <dgm:chPref/>
          <dgm:dir/>
          <dgm:animLvl val="lvl"/>
        </dgm:presLayoutVars>
      </dgm:prSet>
      <dgm:spPr/>
    </dgm:pt>
    <dgm:pt modelId="{CAA91D99-9703-4CCC-B0F5-AE1979E333D9}" type="pres">
      <dgm:prSet presAssocID="{49116CE5-354B-4B7D-8565-EFF31973E0AA}" presName="composite" presStyleCnt="0"/>
      <dgm:spPr/>
    </dgm:pt>
    <dgm:pt modelId="{4BED5C42-FC80-4E27-8E68-8DC73CDF2E20}" type="pres">
      <dgm:prSet presAssocID="{49116CE5-354B-4B7D-8565-EFF31973E0AA}" presName="bentUpArrow1" presStyleLbl="alignImgPlace1" presStyleIdx="0" presStyleCnt="2"/>
      <dgm:spPr/>
    </dgm:pt>
    <dgm:pt modelId="{013D65D5-2E65-4ED8-95E3-B0680834A377}" type="pres">
      <dgm:prSet presAssocID="{49116CE5-354B-4B7D-8565-EFF31973E0AA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7383296C-5A1A-451D-BF1F-02B9ED3CE75F}" type="pres">
      <dgm:prSet presAssocID="{49116CE5-354B-4B7D-8565-EFF31973E0AA}" presName="ChildText" presStyleLbl="revTx" presStyleIdx="0" presStyleCnt="3" custScaleX="495071" custLinFactX="96596" custLinFactNeighborX="100000">
        <dgm:presLayoutVars>
          <dgm:chMax val="0"/>
          <dgm:chPref val="0"/>
          <dgm:bulletEnabled val="1"/>
        </dgm:presLayoutVars>
      </dgm:prSet>
      <dgm:spPr/>
    </dgm:pt>
    <dgm:pt modelId="{56CD75F5-FC3C-4731-A3D3-5A9BD9CF3EA9}" type="pres">
      <dgm:prSet presAssocID="{27473DF7-0583-42C5-8C67-350967C8D592}" presName="sibTrans" presStyleCnt="0"/>
      <dgm:spPr/>
    </dgm:pt>
    <dgm:pt modelId="{CFEC1C46-0267-44A5-BF52-185F148952F4}" type="pres">
      <dgm:prSet presAssocID="{35E7875C-FF45-4893-824B-B56730FDE76D}" presName="composite" presStyleCnt="0"/>
      <dgm:spPr/>
    </dgm:pt>
    <dgm:pt modelId="{97759BFA-3E40-40FE-8532-70C62AF0894C}" type="pres">
      <dgm:prSet presAssocID="{35E7875C-FF45-4893-824B-B56730FDE76D}" presName="bentUpArrow1" presStyleLbl="alignImgPlace1" presStyleIdx="1" presStyleCnt="2"/>
      <dgm:spPr>
        <a:solidFill>
          <a:schemeClr val="accent2">
            <a:lumMod val="20000"/>
            <a:lumOff val="80000"/>
          </a:schemeClr>
        </a:solidFill>
      </dgm:spPr>
    </dgm:pt>
    <dgm:pt modelId="{2FBDABCF-577C-440A-8ACD-68C2BFDED6D2}" type="pres">
      <dgm:prSet presAssocID="{35E7875C-FF45-4893-824B-B56730FDE76D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009DB2F-B32C-4AA8-A30E-134F86BB12F2}" type="pres">
      <dgm:prSet presAssocID="{35E7875C-FF45-4893-824B-B56730FDE76D}" presName="ChildText" presStyleLbl="revTx" presStyleIdx="1" presStyleCnt="3" custScaleX="348105" custScaleY="123823" custLinFactX="23084" custLinFactNeighborX="100000">
        <dgm:presLayoutVars>
          <dgm:chMax val="0"/>
          <dgm:chPref val="0"/>
          <dgm:bulletEnabled val="1"/>
        </dgm:presLayoutVars>
      </dgm:prSet>
      <dgm:spPr/>
    </dgm:pt>
    <dgm:pt modelId="{A82D7627-D586-4B06-B981-2F514D6E51C3}" type="pres">
      <dgm:prSet presAssocID="{D00F97B5-E671-48BC-AAC0-7650A0A77529}" presName="sibTrans" presStyleCnt="0"/>
      <dgm:spPr/>
    </dgm:pt>
    <dgm:pt modelId="{7A5D3588-381C-4F25-A013-D8B972BB80A1}" type="pres">
      <dgm:prSet presAssocID="{57C8EDB6-6E32-4DAB-BD96-26D18F80A348}" presName="composite" presStyleCnt="0"/>
      <dgm:spPr/>
    </dgm:pt>
    <dgm:pt modelId="{6FF7284B-0D4A-4EB3-9D2A-F9EDA3EBFCDF}" type="pres">
      <dgm:prSet presAssocID="{57C8EDB6-6E32-4DAB-BD96-26D18F80A348}" presName="ParentText" presStyleLbl="node1" presStyleIdx="2" presStyleCnt="3" custLinFactNeighborX="-20328">
        <dgm:presLayoutVars>
          <dgm:chMax val="1"/>
          <dgm:chPref val="1"/>
          <dgm:bulletEnabled val="1"/>
        </dgm:presLayoutVars>
      </dgm:prSet>
      <dgm:spPr/>
    </dgm:pt>
    <dgm:pt modelId="{987A2E70-EB83-442B-98EE-6FAECF9D6340}" type="pres">
      <dgm:prSet presAssocID="{57C8EDB6-6E32-4DAB-BD96-26D18F80A348}" presName="FinalChildText" presStyleLbl="revTx" presStyleIdx="2" presStyleCnt="3" custScaleX="160393" custLinFactNeighborX="29570">
        <dgm:presLayoutVars>
          <dgm:chMax val="0"/>
          <dgm:chPref val="0"/>
          <dgm:bulletEnabled val="1"/>
        </dgm:presLayoutVars>
      </dgm:prSet>
      <dgm:spPr/>
    </dgm:pt>
  </dgm:ptLst>
  <dgm:cxnLst>
    <dgm:cxn modelId="{720E3100-7534-4693-89AB-30214F99B383}" type="presOf" srcId="{D78AE694-BA3E-4F5C-AAB5-92169BDB9ED1}" destId="{7383296C-5A1A-451D-BF1F-02B9ED3CE75F}" srcOrd="0" destOrd="0" presId="urn:microsoft.com/office/officeart/2005/8/layout/StepDownProcess"/>
    <dgm:cxn modelId="{5BCA8704-8C5A-4E76-B376-C9585A506396}" srcId="{791EDD76-D5F6-4C77-BCE2-AC13F819257B}" destId="{35E7875C-FF45-4893-824B-B56730FDE76D}" srcOrd="1" destOrd="0" parTransId="{1591087F-2FB1-4C8A-A55B-56384DC730B6}" sibTransId="{D00F97B5-E671-48BC-AAC0-7650A0A77529}"/>
    <dgm:cxn modelId="{138B762B-77E6-4B76-9B40-EC3595D9FF9C}" type="presOf" srcId="{13264950-715E-45BB-8B01-715AA8126EB1}" destId="{987A2E70-EB83-442B-98EE-6FAECF9D6340}" srcOrd="0" destOrd="1" presId="urn:microsoft.com/office/officeart/2005/8/layout/StepDownProcess"/>
    <dgm:cxn modelId="{B431AB35-7EBD-473E-89F8-744C7B18D5AF}" srcId="{49116CE5-354B-4B7D-8565-EFF31973E0AA}" destId="{30D0EFBC-1136-4C59-AEF0-C688873441E1}" srcOrd="1" destOrd="0" parTransId="{4ED0F411-7F47-40D8-902D-C3EBD3FE78C9}" sibTransId="{2DEA1D09-FA70-431A-8C6B-CB7DBE2CEA79}"/>
    <dgm:cxn modelId="{B067D748-9AFB-4586-9146-F82BD3FC842E}" type="presOf" srcId="{30D0EFBC-1136-4C59-AEF0-C688873441E1}" destId="{7383296C-5A1A-451D-BF1F-02B9ED3CE75F}" srcOrd="0" destOrd="1" presId="urn:microsoft.com/office/officeart/2005/8/layout/StepDownProcess"/>
    <dgm:cxn modelId="{DAD4E76D-DB65-4C13-8143-DDB4CB841CB8}" type="presOf" srcId="{793EA45E-3711-4776-801F-88E552B6D1D4}" destId="{8009DB2F-B32C-4AA8-A30E-134F86BB12F2}" srcOrd="0" destOrd="0" presId="urn:microsoft.com/office/officeart/2005/8/layout/StepDownProcess"/>
    <dgm:cxn modelId="{77664950-76DA-4D67-8454-9E0A91041714}" srcId="{791EDD76-D5F6-4C77-BCE2-AC13F819257B}" destId="{57C8EDB6-6E32-4DAB-BD96-26D18F80A348}" srcOrd="2" destOrd="0" parTransId="{C04D9B9E-E8D9-415B-BEFD-488F934FCBDF}" sibTransId="{31612F5A-BCC7-4DDB-A949-34B695BDFA0A}"/>
    <dgm:cxn modelId="{28C30957-8102-4A5F-A54A-7ADEE58FC047}" type="presOf" srcId="{35E7875C-FF45-4893-824B-B56730FDE76D}" destId="{2FBDABCF-577C-440A-8ACD-68C2BFDED6D2}" srcOrd="0" destOrd="0" presId="urn:microsoft.com/office/officeart/2005/8/layout/StepDownProcess"/>
    <dgm:cxn modelId="{39564382-6AC2-4632-A25D-0CC193971C12}" type="presOf" srcId="{B6E80576-7412-4661-9E0E-AA5894F5FAB2}" destId="{987A2E70-EB83-442B-98EE-6FAECF9D6340}" srcOrd="0" destOrd="0" presId="urn:microsoft.com/office/officeart/2005/8/layout/StepDownProcess"/>
    <dgm:cxn modelId="{EDCCA184-C3B8-48B7-9E3A-C19A71505DA5}" srcId="{57C8EDB6-6E32-4DAB-BD96-26D18F80A348}" destId="{13264950-715E-45BB-8B01-715AA8126EB1}" srcOrd="1" destOrd="0" parTransId="{0D9BFBC4-FD0A-40B3-BA69-3A0F6B7575CE}" sibTransId="{5CD797AB-B08D-435E-BF23-23C2D22D1B1D}"/>
    <dgm:cxn modelId="{15D71E86-6FA7-4DFC-84E7-58F2CEB4F1A1}" type="presOf" srcId="{86E4FF72-3139-4D54-8C49-33AD80698487}" destId="{8009DB2F-B32C-4AA8-A30E-134F86BB12F2}" srcOrd="0" destOrd="2" presId="urn:microsoft.com/office/officeart/2005/8/layout/StepDownProcess"/>
    <dgm:cxn modelId="{287A3C86-CBCF-4366-B58C-6E8EAAA76B72}" srcId="{35E7875C-FF45-4893-824B-B56730FDE76D}" destId="{ECCB9CA0-3524-4784-8B49-17472941EA0E}" srcOrd="1" destOrd="0" parTransId="{F5267A34-51E3-4B0E-88EE-93F151AAC053}" sibTransId="{227ACB7A-0877-41C3-9E83-EFF94DD508D1}"/>
    <dgm:cxn modelId="{14B01193-E99A-4922-913F-5399F69D65CB}" srcId="{57C8EDB6-6E32-4DAB-BD96-26D18F80A348}" destId="{B6E80576-7412-4661-9E0E-AA5894F5FAB2}" srcOrd="0" destOrd="0" parTransId="{5E0BB5BA-5C36-46AF-BD21-3DA06F7D44F2}" sibTransId="{49CD0EA9-E0A2-427E-B33B-AD4790563004}"/>
    <dgm:cxn modelId="{6438DF94-008C-4C5D-B746-449ED6953552}" type="presOf" srcId="{791EDD76-D5F6-4C77-BCE2-AC13F819257B}" destId="{C56A9224-3AD4-4ABA-89FD-71DDCDA119CE}" srcOrd="0" destOrd="0" presId="urn:microsoft.com/office/officeart/2005/8/layout/StepDownProcess"/>
    <dgm:cxn modelId="{F2A1C5B3-F7C5-4D44-ADD3-7980923F6164}" srcId="{49116CE5-354B-4B7D-8565-EFF31973E0AA}" destId="{D78AE694-BA3E-4F5C-AAB5-92169BDB9ED1}" srcOrd="0" destOrd="0" parTransId="{FBFE444B-CFCA-4CA0-A5EC-6E5AC6C0F638}" sibTransId="{9498F161-04F5-4746-859E-18F91DD849A9}"/>
    <dgm:cxn modelId="{6035F6B6-8EA2-4BB7-AF40-4B8E5651A9D2}" srcId="{791EDD76-D5F6-4C77-BCE2-AC13F819257B}" destId="{49116CE5-354B-4B7D-8565-EFF31973E0AA}" srcOrd="0" destOrd="0" parTransId="{A0971DCE-9376-4247-B003-88E4B5E0B181}" sibTransId="{27473DF7-0583-42C5-8C67-350967C8D592}"/>
    <dgm:cxn modelId="{0E9023D4-C121-4D97-A632-25A53F93AA0F}" srcId="{35E7875C-FF45-4893-824B-B56730FDE76D}" destId="{86E4FF72-3139-4D54-8C49-33AD80698487}" srcOrd="2" destOrd="0" parTransId="{F9745D40-47E4-427A-8157-E010412E25C4}" sibTransId="{F354DB1F-F5E2-433A-9410-8708F51AF0F3}"/>
    <dgm:cxn modelId="{E2FF3AD8-3E6A-4FC6-8EBF-E33E80FCC322}" type="presOf" srcId="{ECCB9CA0-3524-4784-8B49-17472941EA0E}" destId="{8009DB2F-B32C-4AA8-A30E-134F86BB12F2}" srcOrd="0" destOrd="1" presId="urn:microsoft.com/office/officeart/2005/8/layout/StepDownProcess"/>
    <dgm:cxn modelId="{3ACBCDE2-5817-47EE-9A50-1E7CDD6DBFAE}" type="presOf" srcId="{57C8EDB6-6E32-4DAB-BD96-26D18F80A348}" destId="{6FF7284B-0D4A-4EB3-9D2A-F9EDA3EBFCDF}" srcOrd="0" destOrd="0" presId="urn:microsoft.com/office/officeart/2005/8/layout/StepDownProcess"/>
    <dgm:cxn modelId="{E7D334EA-EEDD-4E09-A3F9-44F13E216D69}" srcId="{35E7875C-FF45-4893-824B-B56730FDE76D}" destId="{793EA45E-3711-4776-801F-88E552B6D1D4}" srcOrd="0" destOrd="0" parTransId="{BB725D12-2861-4EA7-8F61-514E5BECAA29}" sibTransId="{B77DA471-D7D6-4070-A74A-1D5C989ABF5A}"/>
    <dgm:cxn modelId="{E25688F8-7A92-4B3D-BDF5-BE45B9373602}" type="presOf" srcId="{49116CE5-354B-4B7D-8565-EFF31973E0AA}" destId="{013D65D5-2E65-4ED8-95E3-B0680834A377}" srcOrd="0" destOrd="0" presId="urn:microsoft.com/office/officeart/2005/8/layout/StepDownProcess"/>
    <dgm:cxn modelId="{FB42B1CF-4493-443B-89D2-9D15E888EFA6}" type="presParOf" srcId="{C56A9224-3AD4-4ABA-89FD-71DDCDA119CE}" destId="{CAA91D99-9703-4CCC-B0F5-AE1979E333D9}" srcOrd="0" destOrd="0" presId="urn:microsoft.com/office/officeart/2005/8/layout/StepDownProcess"/>
    <dgm:cxn modelId="{8F36A2FC-5596-4DA1-8D23-0823705F392B}" type="presParOf" srcId="{CAA91D99-9703-4CCC-B0F5-AE1979E333D9}" destId="{4BED5C42-FC80-4E27-8E68-8DC73CDF2E20}" srcOrd="0" destOrd="0" presId="urn:microsoft.com/office/officeart/2005/8/layout/StepDownProcess"/>
    <dgm:cxn modelId="{A6BBE213-45F5-487F-8ED3-9FD732C2B4AE}" type="presParOf" srcId="{CAA91D99-9703-4CCC-B0F5-AE1979E333D9}" destId="{013D65D5-2E65-4ED8-95E3-B0680834A377}" srcOrd="1" destOrd="0" presId="urn:microsoft.com/office/officeart/2005/8/layout/StepDownProcess"/>
    <dgm:cxn modelId="{F6DEA05B-9154-4C08-A97B-ACBE678153C5}" type="presParOf" srcId="{CAA91D99-9703-4CCC-B0F5-AE1979E333D9}" destId="{7383296C-5A1A-451D-BF1F-02B9ED3CE75F}" srcOrd="2" destOrd="0" presId="urn:microsoft.com/office/officeart/2005/8/layout/StepDownProcess"/>
    <dgm:cxn modelId="{AA965480-773A-4AB0-A6CA-58C24D158413}" type="presParOf" srcId="{C56A9224-3AD4-4ABA-89FD-71DDCDA119CE}" destId="{56CD75F5-FC3C-4731-A3D3-5A9BD9CF3EA9}" srcOrd="1" destOrd="0" presId="urn:microsoft.com/office/officeart/2005/8/layout/StepDownProcess"/>
    <dgm:cxn modelId="{639F7AEF-931C-4046-94B8-A31EFB003F60}" type="presParOf" srcId="{C56A9224-3AD4-4ABA-89FD-71DDCDA119CE}" destId="{CFEC1C46-0267-44A5-BF52-185F148952F4}" srcOrd="2" destOrd="0" presId="urn:microsoft.com/office/officeart/2005/8/layout/StepDownProcess"/>
    <dgm:cxn modelId="{0A053792-EF9D-4D46-9692-BA37EBD4A5FB}" type="presParOf" srcId="{CFEC1C46-0267-44A5-BF52-185F148952F4}" destId="{97759BFA-3E40-40FE-8532-70C62AF0894C}" srcOrd="0" destOrd="0" presId="urn:microsoft.com/office/officeart/2005/8/layout/StepDownProcess"/>
    <dgm:cxn modelId="{DDD2104E-C282-49D5-93E9-196BB4AE5C0C}" type="presParOf" srcId="{CFEC1C46-0267-44A5-BF52-185F148952F4}" destId="{2FBDABCF-577C-440A-8ACD-68C2BFDED6D2}" srcOrd="1" destOrd="0" presId="urn:microsoft.com/office/officeart/2005/8/layout/StepDownProcess"/>
    <dgm:cxn modelId="{24DAB386-91D6-4102-A9E5-7A18F7A325B6}" type="presParOf" srcId="{CFEC1C46-0267-44A5-BF52-185F148952F4}" destId="{8009DB2F-B32C-4AA8-A30E-134F86BB12F2}" srcOrd="2" destOrd="0" presId="urn:microsoft.com/office/officeart/2005/8/layout/StepDownProcess"/>
    <dgm:cxn modelId="{139DE33E-B186-4454-8F06-F239A50C74C4}" type="presParOf" srcId="{C56A9224-3AD4-4ABA-89FD-71DDCDA119CE}" destId="{A82D7627-D586-4B06-B981-2F514D6E51C3}" srcOrd="3" destOrd="0" presId="urn:microsoft.com/office/officeart/2005/8/layout/StepDownProcess"/>
    <dgm:cxn modelId="{82ABB68F-BADE-4A2D-BB2D-FBA6C70E8DD5}" type="presParOf" srcId="{C56A9224-3AD4-4ABA-89FD-71DDCDA119CE}" destId="{7A5D3588-381C-4F25-A013-D8B972BB80A1}" srcOrd="4" destOrd="0" presId="urn:microsoft.com/office/officeart/2005/8/layout/StepDownProcess"/>
    <dgm:cxn modelId="{87C3A0EA-C4C3-4FF5-B26D-8DE785FCCCF8}" type="presParOf" srcId="{7A5D3588-381C-4F25-A013-D8B972BB80A1}" destId="{6FF7284B-0D4A-4EB3-9D2A-F9EDA3EBFCDF}" srcOrd="0" destOrd="0" presId="urn:microsoft.com/office/officeart/2005/8/layout/StepDownProcess"/>
    <dgm:cxn modelId="{BCC4F80E-20A0-4B52-8484-F38944CA68AD}" type="presParOf" srcId="{7A5D3588-381C-4F25-A013-D8B972BB80A1}" destId="{987A2E70-EB83-442B-98EE-6FAECF9D6340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ED5C42-FC80-4E27-8E68-8DC73CDF2E20}">
      <dsp:nvSpPr>
        <dsp:cNvPr id="0" name=""/>
        <dsp:cNvSpPr/>
      </dsp:nvSpPr>
      <dsp:spPr>
        <a:xfrm rot="5400000">
          <a:off x="1151408" y="1340920"/>
          <a:ext cx="1145174" cy="130374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3D65D5-2E65-4ED8-95E3-B0680834A377}">
      <dsp:nvSpPr>
        <dsp:cNvPr id="0" name=""/>
        <dsp:cNvSpPr/>
      </dsp:nvSpPr>
      <dsp:spPr>
        <a:xfrm>
          <a:off x="848006" y="71471"/>
          <a:ext cx="1927799" cy="134939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31 .pdf files</a:t>
          </a:r>
        </a:p>
      </dsp:txBody>
      <dsp:txXfrm>
        <a:off x="913890" y="137355"/>
        <a:ext cx="1796031" cy="1217629"/>
      </dsp:txXfrm>
    </dsp:sp>
    <dsp:sp modelId="{7383296C-5A1A-451D-BF1F-02B9ED3CE75F}">
      <dsp:nvSpPr>
        <dsp:cNvPr id="0" name=""/>
        <dsp:cNvSpPr/>
      </dsp:nvSpPr>
      <dsp:spPr>
        <a:xfrm>
          <a:off x="2762633" y="200167"/>
          <a:ext cx="6941380" cy="1090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>
              <a:solidFill>
                <a:srgbClr val="7030A0"/>
              </a:solidFill>
            </a:rPr>
            <a:t>Acquire original files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>
              <a:solidFill>
                <a:srgbClr val="7030A0"/>
              </a:solidFill>
            </a:rPr>
            <a:t>Remove irrelevant pages (cover page, adverts, index, etc.)</a:t>
          </a:r>
        </a:p>
      </dsp:txBody>
      <dsp:txXfrm>
        <a:off x="2762633" y="200167"/>
        <a:ext cx="6941380" cy="1090642"/>
      </dsp:txXfrm>
    </dsp:sp>
    <dsp:sp modelId="{97759BFA-3E40-40FE-8532-70C62AF0894C}">
      <dsp:nvSpPr>
        <dsp:cNvPr id="0" name=""/>
        <dsp:cNvSpPr/>
      </dsp:nvSpPr>
      <dsp:spPr>
        <a:xfrm rot="5400000">
          <a:off x="3641429" y="2857955"/>
          <a:ext cx="1145174" cy="130374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BDABCF-577C-440A-8ACD-68C2BFDED6D2}">
      <dsp:nvSpPr>
        <dsp:cNvPr id="0" name=""/>
        <dsp:cNvSpPr/>
      </dsp:nvSpPr>
      <dsp:spPr>
        <a:xfrm>
          <a:off x="3338027" y="1588506"/>
          <a:ext cx="1927799" cy="1349397"/>
        </a:xfrm>
        <a:prstGeom prst="roundRect">
          <a:avLst>
            <a:gd name="adj" fmla="val 1667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Convert .pdf to .txt</a:t>
          </a:r>
        </a:p>
      </dsp:txBody>
      <dsp:txXfrm>
        <a:off x="3403911" y="1654390"/>
        <a:ext cx="1796031" cy="1217629"/>
      </dsp:txXfrm>
    </dsp:sp>
    <dsp:sp modelId="{8009DB2F-B32C-4AA8-A30E-134F86BB12F2}">
      <dsp:nvSpPr>
        <dsp:cNvPr id="0" name=""/>
        <dsp:cNvSpPr/>
      </dsp:nvSpPr>
      <dsp:spPr>
        <a:xfrm>
          <a:off x="5252248" y="1587290"/>
          <a:ext cx="4880773" cy="1350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>
              <a:solidFill>
                <a:srgbClr val="7030A0"/>
              </a:solidFill>
            </a:rPr>
            <a:t>All text from .pdf into one line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>
              <a:solidFill>
                <a:srgbClr val="7030A0"/>
              </a:solidFill>
            </a:rPr>
            <a:t>Split line by abstract marker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900" kern="1200" dirty="0">
              <a:solidFill>
                <a:srgbClr val="7030A0"/>
              </a:solidFill>
            </a:rPr>
            <a:t>Subset abstracts with keywords 173,995 abstracts -&gt; 1721 abstracts</a:t>
          </a:r>
        </a:p>
      </dsp:txBody>
      <dsp:txXfrm>
        <a:off x="5252248" y="1587290"/>
        <a:ext cx="4880773" cy="1350466"/>
      </dsp:txXfrm>
    </dsp:sp>
    <dsp:sp modelId="{6FF7284B-0D4A-4EB3-9D2A-F9EDA3EBFCDF}">
      <dsp:nvSpPr>
        <dsp:cNvPr id="0" name=""/>
        <dsp:cNvSpPr/>
      </dsp:nvSpPr>
      <dsp:spPr>
        <a:xfrm>
          <a:off x="6278007" y="3104324"/>
          <a:ext cx="1927799" cy="1349397"/>
        </a:xfrm>
        <a:prstGeom prst="roundRect">
          <a:avLst>
            <a:gd name="adj" fmla="val 16670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NLP</a:t>
          </a:r>
        </a:p>
      </dsp:txBody>
      <dsp:txXfrm>
        <a:off x="6343891" y="3170208"/>
        <a:ext cx="1796031" cy="1217629"/>
      </dsp:txXfrm>
    </dsp:sp>
    <dsp:sp modelId="{987A2E70-EB83-442B-98EE-6FAECF9D6340}">
      <dsp:nvSpPr>
        <dsp:cNvPr id="0" name=""/>
        <dsp:cNvSpPr/>
      </dsp:nvSpPr>
      <dsp:spPr>
        <a:xfrm>
          <a:off x="8180471" y="3233020"/>
          <a:ext cx="2248866" cy="1090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GB" sz="1900" kern="1200" dirty="0">
              <a:solidFill>
                <a:srgbClr val="7030A0"/>
              </a:solidFill>
            </a:rPr>
            <a:t>Frequency counts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GB" sz="1900" kern="1200" dirty="0">
              <a:solidFill>
                <a:srgbClr val="7030A0"/>
              </a:solidFill>
            </a:rPr>
            <a:t>Examine contexts</a:t>
          </a:r>
        </a:p>
      </dsp:txBody>
      <dsp:txXfrm>
        <a:off x="8180471" y="3233020"/>
        <a:ext cx="2248866" cy="10906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8ED57D-AF8B-AC46-9D35-C4C5047E6025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FC05A5-66D8-D946-8EF7-5E46F4E3CF86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469812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>
            <a:extLst>
              <a:ext uri="{FF2B5EF4-FFF2-40B4-BE49-F238E27FC236}">
                <a16:creationId xmlns:a16="http://schemas.microsoft.com/office/drawing/2014/main" id="{F3105C54-BAF1-234A-8547-9B2711A65E0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>
            <a:extLst>
              <a:ext uri="{FF2B5EF4-FFF2-40B4-BE49-F238E27FC236}">
                <a16:creationId xmlns:a16="http://schemas.microsoft.com/office/drawing/2014/main" id="{F5A0138B-F09C-FD4D-91FA-05C467B2CBD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ea typeface="+mn-ea"/>
              <a:cs typeface="+mn-cs"/>
            </a:endParaRP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24824C55-688E-0B48-8999-1EE7EB5AD6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3C58EF9C-0AB2-5D49-AF28-9B1F57F65BAB}" type="slidenum">
              <a:rPr lang="en-GB" altLang="en-RO" smtClean="0">
                <a:latin typeface="Arial" panose="020B0604020202020204" pitchFamily="34" charset="0"/>
              </a:rPr>
              <a:pPr/>
              <a:t>1</a:t>
            </a:fld>
            <a:endParaRPr lang="en-GB" altLang="en-RO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51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FC05A5-66D8-D946-8EF7-5E46F4E3CF86}" type="slidenum">
              <a:rPr lang="en-RO" smtClean="0"/>
              <a:t>3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15639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Various conditions are/should be portrayed as neutral (or even positive) attribute, and not a medical problem that requires cure</a:t>
            </a:r>
          </a:p>
          <a:p>
            <a:endParaRPr lang="en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FC05A5-66D8-D946-8EF7-5E46F4E3CF86}" type="slidenum">
              <a:rPr lang="en-RO" smtClean="0"/>
              <a:t>12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454001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77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3</a:t>
            </a:r>
            <a:r>
              <a:rPr lang="en-GB" sz="1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 .pdf (some years have 2 files, e.g. one for presentation abstracts and one for poster abstracts)</a:t>
            </a: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Semi-manual process to remove irrelevant pages (e.g. remove the indices, cover pages, etc.)</a:t>
            </a: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Convert .pdf to .txt files</a:t>
            </a: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Split .txt file into abstracts by delimiters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167336</a:t>
            </a:r>
            <a:endParaRPr lang="en-GB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Find all abstracts that contain keywords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1694</a:t>
            </a:r>
            <a:endParaRPr lang="en-GB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endParaRPr lang="en-GB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endParaRPr lang="en-GB" sz="12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6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language that we use shapes our understanding of the world around us </a:t>
            </a:r>
          </a:p>
          <a:p>
            <a:endParaRPr lang="en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FC05A5-66D8-D946-8EF7-5E46F4E3CF86}" type="slidenum">
              <a:rPr lang="en-RO" smtClean="0"/>
              <a:t>33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956958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language that we use shapes our understanding of the world around us </a:t>
            </a:r>
          </a:p>
          <a:p>
            <a:endParaRPr lang="en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FC05A5-66D8-D946-8EF7-5E46F4E3CF86}" type="slidenum">
              <a:rPr lang="en-RO" smtClean="0"/>
              <a:t>34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908049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C244B-D7DB-116B-C534-7EAB4B253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6CA371-838A-5BA7-B163-BBA5CA0269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9D0D9-8343-89C8-1AAB-CC3B97FE9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79DAF-FE1C-268D-E628-053BE5E8E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93FF9-25EF-9AD5-45AE-EAD7CA044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59773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B8329-E710-864B-54F8-D49C1A179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FD8B26-C789-D0C9-97F3-1D9EF0B5CE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A906E-F6CA-6C5E-02C1-4E4945A9C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AC7F2-4C38-1DF4-3D31-C55A98499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58455-73BB-FC67-C1E2-35376F9D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089658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B2424E-19D6-5AD2-81C7-D04C13FB6A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81BD2C-FC35-10B8-9496-A16212B032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C66A-6BD9-DA5D-DBAB-979E2585A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F1676-5B9B-A7DD-DC38-7719E83D0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8AD815-56E7-F90F-6A9A-879C68D2B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4139164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75B70AC1-2066-E448-893C-3D23BCACE8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3685" y="376767"/>
            <a:ext cx="3382433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726822" y="3992141"/>
            <a:ext cx="7154849" cy="3285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8127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i="0" kern="1200" cap="none" baseline="0">
                <a:solidFill>
                  <a:srgbClr val="005EB8"/>
                </a:solidFill>
              </a:defRPr>
            </a:lvl1pPr>
            <a:lvl2pPr marL="609525" indent="0">
              <a:buNone/>
              <a:defRPr sz="2667" b="1"/>
            </a:lvl2pPr>
            <a:lvl3pPr marL="1219048" indent="0">
              <a:buNone/>
              <a:defRPr sz="2400" b="1"/>
            </a:lvl3pPr>
            <a:lvl4pPr marL="1828573" indent="0">
              <a:buNone/>
              <a:defRPr sz="2133" b="1"/>
            </a:lvl4pPr>
            <a:lvl5pPr marL="2438096" indent="0">
              <a:buNone/>
              <a:defRPr sz="2133" b="1"/>
            </a:lvl5pPr>
            <a:lvl6pPr marL="3047622" indent="0">
              <a:buNone/>
              <a:defRPr sz="2133" b="1"/>
            </a:lvl6pPr>
            <a:lvl7pPr marL="3657143" indent="0">
              <a:buNone/>
              <a:defRPr sz="2133" b="1"/>
            </a:lvl7pPr>
            <a:lvl8pPr marL="4266667" indent="0">
              <a:buNone/>
              <a:defRPr sz="2133" b="1"/>
            </a:lvl8pPr>
            <a:lvl9pPr marL="487619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0"/>
          </p:nvPr>
        </p:nvSpPr>
        <p:spPr>
          <a:xfrm>
            <a:off x="726810" y="2886935"/>
            <a:ext cx="10959669" cy="89581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6095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333" b="0" cap="none" baseline="0">
                <a:solidFill>
                  <a:schemeClr val="tx1"/>
                </a:solidFill>
              </a:defRPr>
            </a:lvl1pPr>
            <a:lvl2pPr marL="609525" indent="0">
              <a:buNone/>
              <a:defRPr sz="2667" b="1"/>
            </a:lvl2pPr>
            <a:lvl3pPr marL="1219048" indent="0">
              <a:buNone/>
              <a:defRPr sz="2400" b="1"/>
            </a:lvl3pPr>
            <a:lvl4pPr marL="1828573" indent="0">
              <a:buNone/>
              <a:defRPr sz="2133" b="1"/>
            </a:lvl4pPr>
            <a:lvl5pPr marL="2438096" indent="0">
              <a:buNone/>
              <a:defRPr sz="2133" b="1"/>
            </a:lvl5pPr>
            <a:lvl6pPr marL="3047622" indent="0">
              <a:buNone/>
              <a:defRPr sz="2133" b="1"/>
            </a:lvl6pPr>
            <a:lvl7pPr marL="3657143" indent="0">
              <a:buNone/>
              <a:defRPr sz="2133" b="1"/>
            </a:lvl7pPr>
            <a:lvl8pPr marL="4266667" indent="0">
              <a:buNone/>
              <a:defRPr sz="2133" b="1"/>
            </a:lvl8pPr>
            <a:lvl9pPr marL="487619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8570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text block (No-colour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3409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24001"/>
            <a:ext cx="9977438" cy="32209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6" name="Picture 5" descr="&quot; &quot;">
            <a:extLst>
              <a:ext uri="{FF2B5EF4-FFF2-40B4-BE49-F238E27FC236}">
                <a16:creationId xmlns:a16="http://schemas.microsoft.com/office/drawing/2014/main" id="{5E49A4A5-C4C1-5D41-BB01-2986D21171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10600" y="3099873"/>
            <a:ext cx="3594462" cy="359446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02/06/2023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202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ic/Impac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26A9C47-FC13-6448-9F53-7E11444C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5878313-77FD-8244-8818-E61634B96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A0C2EC8-81AB-2648-BD99-8F3BC31361F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B89A0-27EB-7D49-A1FB-0A24F43DE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473048"/>
            <a:ext cx="504444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26011-5817-4C4F-8C54-ED4A8F32D78D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859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EE46C-7A81-9087-1522-13BA56168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866C6-335A-65EF-6290-B082A36E3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A9CE2-285B-32B9-46BC-9D400A7F9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DEEAA-2E1A-4BE2-2439-E6ADF590F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20962-E6BB-A117-317D-B17A56FC4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193834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1C628-E77C-EB70-A5F3-FD4B60B24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16FBC8-B29E-08B4-5FCB-0E65782FB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8FB4C-DA12-AA73-6CC3-4D20E4062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E49EA-5FEC-6B02-C398-B33ACA0E4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8ADEC-B174-6F5C-682A-F9F4B5A93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674750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CD812-C193-7435-07FD-FEEC8EE7C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29D75-E804-6725-E811-A57EE4408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D77BFD-10B4-D450-0ECB-9D82ED7C7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98EEF-3E60-EEA9-3442-6A02F6746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355D9-187E-621B-BC68-4B8CE5530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EC701D-D340-D380-FD6E-B6AB7AC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436485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D94A9-7E22-DC4F-B03A-163CD8114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AD001-2318-674C-5390-FEC7D02BEB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997A13-DEB1-F800-A085-F7AECF73D7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6CC528-1358-F4B0-EDFD-9A26A1681F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60D43F-D4F2-E048-CE47-91EBE5400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0DF187-8F04-0C1F-F202-D27048338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348933-321B-DEFC-A6EF-4B386A8A4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CDE0B2-FF5C-68E9-4A3B-02B76DE7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083704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5618E-721B-1148-8D23-C6A3AF0C4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95E529-546C-9F0D-BC32-6737FD9D1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9BEB2-E833-7503-6AA6-3C92FFD7E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736A44-5CA6-A5BE-7EF3-060EB9A64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440359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4A00E5-40CF-E4CF-0D17-9527DCBE5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1E169D-6427-7A6A-91E3-40AC784F2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528AA-F670-96E6-D919-FB990D017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45347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E9FF9-4A38-C020-4278-9653D3AA9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A3FC1-A59F-9B61-CF69-015B00406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369B0-02DD-0A83-B5D4-88BC1EAC4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433BC-2E69-690D-5275-E7A41390B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7580CF-F5D0-E392-C80F-E280860DA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B3632E-F505-B0F5-BD92-6F51A55A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305656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AD85A-DD93-DD25-9676-356839E42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4FD8CF-44D6-1EBD-6550-DE8DF03C44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30B17F-BE2E-8BD2-E6C2-09EF9591CA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867CF1-DBB3-B5EF-9597-110A8A3CB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C1CDD-064D-AE30-3CAD-2E2AECE06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E7F7D3-D96E-D693-1D59-8BCB8D928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348980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A16BEA-3E61-AF86-15E5-2047DE64B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65327-4A1B-1391-4195-A78AE7217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2FA27-18A9-29F3-6BB4-64875BEF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275E8-0013-724B-9E0C-4E474D249376}" type="datetimeFigureOut">
              <a:rPr lang="en-RO" smtClean="0"/>
              <a:t>06/02/2023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A58D8-A1C6-92B8-F434-45F2D243E1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3C74C-8B64-C4E0-BD98-9B1FCF3BAB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84F6B-4F45-914D-9C41-5C8BE8F4F437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681865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amona.Moldovan@mft.nhs.u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hyperlink" Target="mailto:andradaciuca@psychology.ro" TargetMode="External"/><Relationship Id="rId4" Type="http://schemas.openxmlformats.org/officeDocument/2006/relationships/hyperlink" Target="mailto:J.Kasmire@manchester.ac.uk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Placeholder 9">
            <a:extLst>
              <a:ext uri="{FF2B5EF4-FFF2-40B4-BE49-F238E27FC236}">
                <a16:creationId xmlns:a16="http://schemas.microsoft.com/office/drawing/2014/main" id="{3D1ED865-4168-004A-BCF9-41B0FA87E957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56498" y="2917614"/>
            <a:ext cx="10960100" cy="2055283"/>
          </a:xfrm>
        </p:spPr>
        <p:txBody>
          <a:bodyPr/>
          <a:lstStyle/>
          <a:p>
            <a:pPr algn="ctr" defTabSz="607469" fontAlgn="base">
              <a:spcBef>
                <a:spcPct val="0"/>
              </a:spcBef>
              <a:spcAft>
                <a:spcPct val="0"/>
              </a:spcAft>
            </a:pPr>
            <a:r>
              <a:rPr lang="en-GB" sz="4800" dirty="0">
                <a:solidFill>
                  <a:srgbClr val="7030A0"/>
                </a:solidFill>
              </a:rPr>
              <a:t>Natural language processing to capture </a:t>
            </a:r>
            <a:r>
              <a:rPr lang="en-GB" altLang="en-RO" sz="4800" dirty="0">
                <a:solidFill>
                  <a:srgbClr val="7030A0"/>
                </a:solidFill>
                <a:ea typeface="ＭＳ Ｐゴシック" panose="020B0600070205080204" pitchFamily="34" charset="-128"/>
              </a:rPr>
              <a:t>person-first or identity-first language</a:t>
            </a:r>
            <a:endParaRPr lang="en-US" altLang="en-RO" sz="4800" dirty="0">
              <a:solidFill>
                <a:srgbClr val="7030A0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16387" name="Picture 4" descr="TUOM_4COL%20cropped">
            <a:extLst>
              <a:ext uri="{FF2B5EF4-FFF2-40B4-BE49-F238E27FC236}">
                <a16:creationId xmlns:a16="http://schemas.microsoft.com/office/drawing/2014/main" id="{9D2152E8-3012-C047-99B4-11D1841C1F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1" y="0"/>
            <a:ext cx="3079751" cy="2448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75E20B3-D6EB-A17D-EE83-51D933493C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799" y="0"/>
            <a:ext cx="3357155" cy="176250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68EC202-2FA2-ED9F-A9F8-12D2BB99FA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96836" y="2040566"/>
            <a:ext cx="4491239" cy="4491239"/>
          </a:xfrm>
        </p:spPr>
      </p:pic>
    </p:spTree>
    <p:extLst>
      <p:ext uri="{BB962C8B-B14F-4D97-AF65-F5344CB8AC3E}">
        <p14:creationId xmlns:p14="http://schemas.microsoft.com/office/powerpoint/2010/main" val="876584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2D1E7-E74D-02CA-6905-4BA270C03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b="1" dirty="0">
                <a:solidFill>
                  <a:srgbClr val="7030A0"/>
                </a:solidFill>
              </a:rPr>
              <a:t>P</a:t>
            </a:r>
            <a:r>
              <a:rPr lang="en-GB" b="1" dirty="0">
                <a:solidFill>
                  <a:srgbClr val="7030A0"/>
                </a:solidFill>
              </a:rPr>
              <a:t>e</a:t>
            </a:r>
            <a:r>
              <a:rPr lang="en-RO" b="1" dirty="0">
                <a:solidFill>
                  <a:srgbClr val="7030A0"/>
                </a:solidFill>
              </a:rPr>
              <a:t>rson First </a:t>
            </a:r>
            <a:r>
              <a:rPr lang="en-GB" b="1" dirty="0">
                <a:solidFill>
                  <a:srgbClr val="7030A0"/>
                </a:solidFill>
              </a:rPr>
              <a:t>Language </a:t>
            </a:r>
            <a:endParaRPr lang="en-RO" b="1" dirty="0">
              <a:solidFill>
                <a:srgbClr val="7030A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1E08B-72F0-B77F-B93D-E24ABF1831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524001"/>
            <a:ext cx="10947400" cy="4820590"/>
          </a:xfrm>
        </p:spPr>
        <p:txBody>
          <a:bodyPr/>
          <a:lstStyle/>
          <a:p>
            <a:pPr marL="0" indent="0">
              <a:buNone/>
            </a:pPr>
            <a:r>
              <a:rPr lang="en-RO" dirty="0"/>
              <a:t>Person-first language (‘70s) proposed to highlight that disability is one component of a person’s identity, rather than the defining feature</a:t>
            </a:r>
          </a:p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r>
              <a:rPr lang="en-GB" dirty="0"/>
              <a:t>Describes what a person </a:t>
            </a:r>
            <a:r>
              <a:rPr lang="en-GB" i="1" dirty="0"/>
              <a:t>has</a:t>
            </a:r>
            <a:r>
              <a:rPr lang="en-GB" dirty="0"/>
              <a:t>, rather than what a person </a:t>
            </a:r>
            <a:r>
              <a:rPr lang="en-GB" i="1" dirty="0"/>
              <a:t>is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*</a:t>
            </a:r>
            <a:r>
              <a:rPr lang="en-GB" i="1" dirty="0"/>
              <a:t>person with autism </a:t>
            </a:r>
            <a:endParaRPr lang="en-RO" i="1" dirty="0"/>
          </a:p>
        </p:txBody>
      </p:sp>
    </p:spTree>
    <p:extLst>
      <p:ext uri="{BB962C8B-B14F-4D97-AF65-F5344CB8AC3E}">
        <p14:creationId xmlns:p14="http://schemas.microsoft.com/office/powerpoint/2010/main" val="80047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2D1E7-E74D-02CA-6905-4BA270C03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7030A0"/>
                </a:solidFill>
              </a:rPr>
              <a:t>Identity </a:t>
            </a:r>
            <a:r>
              <a:rPr lang="en-RO" b="1" dirty="0">
                <a:solidFill>
                  <a:srgbClr val="7030A0"/>
                </a:solidFill>
              </a:rPr>
              <a:t>First </a:t>
            </a:r>
            <a:r>
              <a:rPr lang="en-GB" b="1" dirty="0">
                <a:solidFill>
                  <a:srgbClr val="7030A0"/>
                </a:solidFill>
              </a:rPr>
              <a:t>Language</a:t>
            </a:r>
            <a:endParaRPr lang="en-RO" b="1" dirty="0">
              <a:solidFill>
                <a:srgbClr val="7030A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1E08B-72F0-B77F-B93D-E24ABF1831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524001"/>
            <a:ext cx="10947400" cy="48205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Describes what a person </a:t>
            </a:r>
            <a:r>
              <a:rPr lang="en-GB" i="1" dirty="0"/>
              <a:t>is</a:t>
            </a:r>
            <a:r>
              <a:rPr lang="en-GB" dirty="0"/>
              <a:t>, rather than what a person </a:t>
            </a:r>
            <a:r>
              <a:rPr lang="en-GB" i="1" dirty="0"/>
              <a:t>has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Some traits/conditions may be identity-defining features that cannot be separated from the individual &amp; person first language might in fact perpetuate stigmatising views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*</a:t>
            </a:r>
            <a:r>
              <a:rPr lang="en-GB" i="1" dirty="0"/>
              <a:t>autistic person</a:t>
            </a:r>
            <a:endParaRPr lang="en-RO" i="1" dirty="0"/>
          </a:p>
        </p:txBody>
      </p:sp>
    </p:spTree>
    <p:extLst>
      <p:ext uri="{BB962C8B-B14F-4D97-AF65-F5344CB8AC3E}">
        <p14:creationId xmlns:p14="http://schemas.microsoft.com/office/powerpoint/2010/main" val="2442451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>
                <a:solidFill>
                  <a:srgbClr val="7030A0"/>
                </a:solidFill>
              </a:rPr>
              <a:t>Euphemism treadmill</a:t>
            </a:r>
            <a:endParaRPr lang="en-GB" sz="3600" b="0" i="0" dirty="0">
              <a:solidFill>
                <a:srgbClr val="7030A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524001"/>
            <a:ext cx="10694158" cy="3220994"/>
          </a:xfrm>
        </p:spPr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Process by which euphemisms become negative, pejorative, or taboo</a:t>
            </a:r>
          </a:p>
          <a:p>
            <a:pPr marL="0" indent="0" algn="l" rtl="0" fontAlgn="base">
              <a:buNone/>
            </a:pPr>
            <a:endParaRPr lang="en-GB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13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2845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>
                <a:solidFill>
                  <a:srgbClr val="7030A0"/>
                </a:solidFill>
              </a:rPr>
              <a:t>Euphemism treadmill example</a:t>
            </a:r>
            <a:endParaRPr lang="en-GB" sz="3600" b="0" i="0" dirty="0">
              <a:solidFill>
                <a:srgbClr val="7030A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14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2F4388D-3CC0-17AB-FF21-FCC928FCE2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41" r="60455" b="9655"/>
          <a:stretch/>
        </p:blipFill>
        <p:spPr>
          <a:xfrm>
            <a:off x="1787234" y="1390314"/>
            <a:ext cx="7913718" cy="463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>
                <a:solidFill>
                  <a:srgbClr val="7030A0"/>
                </a:solidFill>
              </a:rPr>
              <a:t>Reclaiming euphemisms?</a:t>
            </a:r>
            <a:endParaRPr lang="en-GB" sz="3600" b="0" i="0" dirty="0">
              <a:solidFill>
                <a:srgbClr val="7030A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pPr marL="0" indent="0" algn="l" rtl="0" fontAlgn="base">
              <a:buNone/>
            </a:pPr>
            <a:r>
              <a:rPr lang="en-GB" b="1" i="0" dirty="0">
                <a:solidFill>
                  <a:srgbClr val="202122"/>
                </a:solidFill>
                <a:effectLst/>
                <a:latin typeface="+mj-lt"/>
              </a:rPr>
              <a:t>Sometimes people prefer the “offensive” terms  </a:t>
            </a:r>
          </a:p>
          <a:p>
            <a:pPr marL="0" indent="0" algn="l" rtl="0" fontAlgn="base">
              <a:buNone/>
            </a:pPr>
            <a:endParaRPr lang="en-GB" b="1" i="0" dirty="0">
              <a:solidFill>
                <a:srgbClr val="202122"/>
              </a:solidFill>
              <a:effectLst/>
              <a:latin typeface="+mj-lt"/>
            </a:endParaRPr>
          </a:p>
          <a:p>
            <a:pPr marL="0" indent="0" algn="l" rtl="0" fontAlgn="base">
              <a:buNone/>
            </a:pPr>
            <a:r>
              <a:rPr lang="ro-RO" b="1" i="0" dirty="0">
                <a:solidFill>
                  <a:srgbClr val="202122"/>
                </a:solidFill>
                <a:effectLst/>
                <a:latin typeface="+mj-lt"/>
              </a:rPr>
              <a:t>țigan / </a:t>
            </a:r>
            <a:r>
              <a:rPr lang="ro-RO" b="1" i="0" dirty="0" err="1">
                <a:solidFill>
                  <a:srgbClr val="202122"/>
                </a:solidFill>
                <a:effectLst/>
                <a:latin typeface="+mj-lt"/>
              </a:rPr>
              <a:t>tzigane</a:t>
            </a:r>
            <a:endParaRPr lang="en-GB" b="1" i="0" dirty="0">
              <a:solidFill>
                <a:srgbClr val="202122"/>
              </a:solidFill>
              <a:effectLst/>
              <a:latin typeface="+mj-lt"/>
            </a:endParaRP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202122"/>
                </a:solidFill>
                <a:latin typeface="+mj-lt"/>
              </a:rPr>
              <a:t>More negative connotations than “</a:t>
            </a:r>
            <a:r>
              <a:rPr lang="en-GB" dirty="0" err="1">
                <a:solidFill>
                  <a:srgbClr val="202122"/>
                </a:solidFill>
                <a:latin typeface="+mj-lt"/>
              </a:rPr>
              <a:t>roma</a:t>
            </a:r>
            <a:r>
              <a:rPr lang="en-GB" dirty="0">
                <a:solidFill>
                  <a:srgbClr val="202122"/>
                </a:solidFill>
                <a:latin typeface="+mj-lt"/>
              </a:rPr>
              <a:t>” but used by some members to refer to themselves without offence</a:t>
            </a:r>
          </a:p>
          <a:p>
            <a:pPr marL="0" indent="0" algn="l" rtl="0" fontAlgn="base">
              <a:buNone/>
            </a:pPr>
            <a:endParaRPr lang="en-GB" dirty="0">
              <a:solidFill>
                <a:srgbClr val="202122"/>
              </a:solidFill>
              <a:latin typeface="+mj-lt"/>
            </a:endParaRPr>
          </a:p>
          <a:p>
            <a:pPr marL="0" indent="0" algn="l" rtl="0" fontAlgn="base">
              <a:buNone/>
            </a:pPr>
            <a:r>
              <a:rPr lang="en-GB" b="1" dirty="0">
                <a:solidFill>
                  <a:srgbClr val="202122"/>
                </a:solidFill>
                <a:latin typeface="+mj-lt"/>
              </a:rPr>
              <a:t>queer </a:t>
            </a: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202122"/>
                </a:solidFill>
                <a:latin typeface="+mj-lt"/>
              </a:rPr>
              <a:t>Originally meaning “strange” or “peculiar”, then used as a pejorative, later reclaimed as a deliberatively provocative term</a:t>
            </a:r>
            <a:endParaRPr lang="en-GB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15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0922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34F2D-412D-C73E-5BB2-C8A23960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>
                <a:solidFill>
                  <a:srgbClr val="7030A0"/>
                </a:solidFill>
              </a:rPr>
              <a:t>What wording do you tend to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1EF39-C7E2-FA70-987F-D80B967BB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25024" y="4012441"/>
            <a:ext cx="6603622" cy="75984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Autistic person		Person with autism</a:t>
            </a:r>
          </a:p>
          <a:p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3146799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34F2D-412D-C73E-5BB2-C8A23960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>
                <a:solidFill>
                  <a:srgbClr val="7030A0"/>
                </a:solidFill>
              </a:rPr>
              <a:t>What wording do you tend to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1EF39-C7E2-FA70-987F-D80B967BB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25024" y="4012441"/>
            <a:ext cx="6603622" cy="759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British person	Person with Britishness</a:t>
            </a:r>
          </a:p>
          <a:p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11200097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34F2D-412D-C73E-5BB2-C8A23960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>
                <a:solidFill>
                  <a:srgbClr val="7030A0"/>
                </a:solidFill>
              </a:rPr>
              <a:t>What wording do you tend to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1EF39-C7E2-FA70-987F-D80B967BB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25023" y="4012441"/>
            <a:ext cx="7929161" cy="759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Heterosexual person	Person with heterosexuality</a:t>
            </a:r>
          </a:p>
          <a:p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1112588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34F2D-412D-C73E-5BB2-C8A23960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>
                <a:solidFill>
                  <a:srgbClr val="7030A0"/>
                </a:solidFill>
              </a:rPr>
              <a:t>What wording do you tend to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1EF39-C7E2-FA70-987F-D80B967BB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38233" y="4012441"/>
            <a:ext cx="6890413" cy="759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Diabetic people		People with diabetes</a:t>
            </a:r>
          </a:p>
          <a:p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3951147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 anchor="ctr">
            <a:normAutofit/>
          </a:bodyPr>
          <a:lstStyle/>
          <a:p>
            <a:r>
              <a:rPr lang="en-GB" sz="3300" b="1" dirty="0">
                <a:solidFill>
                  <a:srgbClr val="7030A0"/>
                </a:solidFill>
              </a:rPr>
              <a:t>Who we are: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199" y="1459478"/>
            <a:ext cx="3875117" cy="16827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Professor Ramona Moldovan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University of Manchester, UK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Babeș-Bolyai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University, Romania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Ramona.Moldovan@mft.nhs.uk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rtl="0" fontAlgn="base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16687C5-7511-7743-B429-3BDBE272F28B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1FD77E01-E7EF-C6CE-0787-A7AA57ADC925}"/>
              </a:ext>
            </a:extLst>
          </p:cNvPr>
          <p:cNvSpPr txBox="1">
            <a:spLocks/>
          </p:cNvSpPr>
          <p:nvPr/>
        </p:nvSpPr>
        <p:spPr>
          <a:xfrm>
            <a:off x="5745479" y="1459478"/>
            <a:ext cx="5806441" cy="19695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900" b="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Dr.</a:t>
            </a:r>
            <a:r>
              <a:rPr lang="en-GB" sz="19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Julia Kasmire</a:t>
            </a:r>
            <a:endParaRPr lang="en-GB" sz="19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Cathie Marsh Institute University of Manchester, UK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UK Data Service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hlinkClick r:id="rId4"/>
              </a:rPr>
              <a:t>J.Kasmire@manchester.ac.uk</a:t>
            </a:r>
            <a:endParaRPr lang="en-GB" sz="18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@JKasmireComplex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fontAlgn="base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0A06D4E1-9D47-0853-7F3E-D63E2CA7EA4B}"/>
              </a:ext>
            </a:extLst>
          </p:cNvPr>
          <p:cNvSpPr txBox="1">
            <a:spLocks/>
          </p:cNvSpPr>
          <p:nvPr/>
        </p:nvSpPr>
        <p:spPr>
          <a:xfrm>
            <a:off x="3584170" y="4051308"/>
            <a:ext cx="3875117" cy="1682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Dr.</a:t>
            </a:r>
            <a:r>
              <a:rPr lang="en-GB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b="1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Andrada</a:t>
            </a:r>
            <a:r>
              <a:rPr lang="en-GB" sz="18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b="1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Ciucă</a:t>
            </a:r>
            <a:r>
              <a:rPr lang="en-GB" sz="18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r>
              <a:rPr lang="en-GB" sz="18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Babeș-Bolyai</a:t>
            </a:r>
            <a:r>
              <a:rPr lang="en-GB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University, Romania</a:t>
            </a:r>
          </a:p>
          <a:p>
            <a:r>
              <a:rPr lang="en-GB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5"/>
              </a:rPr>
              <a:t>andradaciuca@psychology.ro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fontAlgn="base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24580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34F2D-412D-C73E-5BB2-C8A23960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>
                <a:solidFill>
                  <a:srgbClr val="7030A0"/>
                </a:solidFill>
              </a:rPr>
              <a:t>What wording do you tend to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1EF39-C7E2-FA70-987F-D80B967BB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2950" y="4053385"/>
            <a:ext cx="1924335" cy="75984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7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Deaf person</a:t>
            </a:r>
            <a:r>
              <a:rPr lang="en-GB" sz="2700" dirty="0">
                <a:solidFill>
                  <a:srgbClr val="7030A0"/>
                </a:solidFill>
                <a:latin typeface="Calibri" panose="020F0502020204030204" pitchFamily="34" charset="0"/>
              </a:rPr>
              <a:t>	</a:t>
            </a:r>
            <a:endParaRPr lang="en-RO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59A3A50-CDED-1CD5-9C2A-CDCD68065DB4}"/>
              </a:ext>
            </a:extLst>
          </p:cNvPr>
          <p:cNvSpPr txBox="1">
            <a:spLocks/>
          </p:cNvSpPr>
          <p:nvPr/>
        </p:nvSpPr>
        <p:spPr>
          <a:xfrm>
            <a:off x="2263249" y="4105639"/>
            <a:ext cx="1924335" cy="75984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700" dirty="0">
                <a:solidFill>
                  <a:srgbClr val="7030A0"/>
                </a:solidFill>
                <a:latin typeface="Calibri" panose="020F0502020204030204" pitchFamily="34" charset="0"/>
              </a:rPr>
              <a:t>Person with deafness</a:t>
            </a:r>
            <a:endParaRPr lang="en-RO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93E73DC-A71C-1E1B-C96D-8BF154D39748}"/>
              </a:ext>
            </a:extLst>
          </p:cNvPr>
          <p:cNvSpPr txBox="1">
            <a:spLocks/>
          </p:cNvSpPr>
          <p:nvPr/>
        </p:nvSpPr>
        <p:spPr>
          <a:xfrm>
            <a:off x="4244450" y="4105639"/>
            <a:ext cx="1924335" cy="75984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700" dirty="0">
                <a:solidFill>
                  <a:srgbClr val="7030A0"/>
                </a:solidFill>
                <a:latin typeface="Calibri" panose="020F0502020204030204" pitchFamily="34" charset="0"/>
              </a:rPr>
              <a:t>Person with hearing loss</a:t>
            </a:r>
            <a:endParaRPr lang="en-RO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25B21C4-24F7-FCD8-B127-0CBFE0F809FE}"/>
              </a:ext>
            </a:extLst>
          </p:cNvPr>
          <p:cNvSpPr txBox="1">
            <a:spLocks/>
          </p:cNvSpPr>
          <p:nvPr/>
        </p:nvSpPr>
        <p:spPr>
          <a:xfrm>
            <a:off x="6252947" y="4091991"/>
            <a:ext cx="2686334" cy="8598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700" dirty="0">
                <a:solidFill>
                  <a:srgbClr val="7030A0"/>
                </a:solidFill>
                <a:latin typeface="Calibri" panose="020F0502020204030204" pitchFamily="34" charset="0"/>
              </a:rPr>
              <a:t>Hearing impaired person</a:t>
            </a:r>
            <a:endParaRPr lang="en-RO" sz="2700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42B71DF-F4C3-F091-8BD4-80667EADABE6}"/>
              </a:ext>
            </a:extLst>
          </p:cNvPr>
          <p:cNvSpPr txBox="1">
            <a:spLocks/>
          </p:cNvSpPr>
          <p:nvPr/>
        </p:nvSpPr>
        <p:spPr>
          <a:xfrm>
            <a:off x="8911984" y="4078342"/>
            <a:ext cx="3007055" cy="8598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700" dirty="0">
                <a:solidFill>
                  <a:srgbClr val="7030A0"/>
                </a:solidFill>
                <a:latin typeface="Calibri" panose="020F0502020204030204" pitchFamily="34" charset="0"/>
              </a:rPr>
              <a:t>Person with hearing impairment</a:t>
            </a:r>
            <a:endParaRPr lang="en-RO" sz="2700" dirty="0"/>
          </a:p>
        </p:txBody>
      </p:sp>
    </p:spTree>
    <p:extLst>
      <p:ext uri="{BB962C8B-B14F-4D97-AF65-F5344CB8AC3E}">
        <p14:creationId xmlns:p14="http://schemas.microsoft.com/office/powerpoint/2010/main" val="2213809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34F2D-412D-C73E-5BB2-C8A23960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>
                <a:solidFill>
                  <a:srgbClr val="7030A0"/>
                </a:solidFill>
              </a:rPr>
              <a:t>What wording do you tend to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1EF39-C7E2-FA70-987F-D80B967BB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25024" y="4012441"/>
            <a:ext cx="7178534" cy="759849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GB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Infertile couples	Couples with infertility issues</a:t>
            </a:r>
          </a:p>
          <a:p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577271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34F2D-412D-C73E-5BB2-C8A23960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>
                <a:solidFill>
                  <a:srgbClr val="7030A0"/>
                </a:solidFill>
              </a:rPr>
              <a:t>What wording do you tend to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1EF39-C7E2-FA70-987F-D80B967BB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02016" y="4026088"/>
            <a:ext cx="7587967" cy="759849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GB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Person with brown eyes		Brown eyed person</a:t>
            </a:r>
          </a:p>
          <a:p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4795192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34F2D-412D-C73E-5BB2-C8A23960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>
                <a:solidFill>
                  <a:srgbClr val="7030A0"/>
                </a:solidFill>
              </a:rPr>
              <a:t>What wording do you tend to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1EF39-C7E2-FA70-987F-D80B967BB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1" y="4130593"/>
            <a:ext cx="2052319" cy="8598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7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People with dwarfism</a:t>
            </a:r>
            <a:r>
              <a:rPr lang="en-GB" sz="2700" dirty="0">
                <a:solidFill>
                  <a:srgbClr val="7030A0"/>
                </a:solidFill>
                <a:latin typeface="Calibri" panose="020F0502020204030204" pitchFamily="34" charset="0"/>
              </a:rPr>
              <a:t>	</a:t>
            </a:r>
            <a:endParaRPr lang="en-RO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59A3A50-CDED-1CD5-9C2A-CDCD68065DB4}"/>
              </a:ext>
            </a:extLst>
          </p:cNvPr>
          <p:cNvSpPr txBox="1">
            <a:spLocks/>
          </p:cNvSpPr>
          <p:nvPr/>
        </p:nvSpPr>
        <p:spPr>
          <a:xfrm>
            <a:off x="2076006" y="4146084"/>
            <a:ext cx="1113127" cy="75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700" dirty="0">
                <a:solidFill>
                  <a:srgbClr val="7030A0"/>
                </a:solidFill>
                <a:latin typeface="Calibri" panose="020F0502020204030204" pitchFamily="34" charset="0"/>
              </a:rPr>
              <a:t>Dwarf</a:t>
            </a:r>
            <a:endParaRPr lang="en-RO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93E73DC-A71C-1E1B-C96D-8BF154D39748}"/>
              </a:ext>
            </a:extLst>
          </p:cNvPr>
          <p:cNvSpPr txBox="1">
            <a:spLocks/>
          </p:cNvSpPr>
          <p:nvPr/>
        </p:nvSpPr>
        <p:spPr>
          <a:xfrm>
            <a:off x="9932781" y="4173330"/>
            <a:ext cx="2077082" cy="75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700" dirty="0">
                <a:solidFill>
                  <a:srgbClr val="7030A0"/>
                </a:solidFill>
                <a:latin typeface="Calibri" panose="020F0502020204030204" pitchFamily="34" charset="0"/>
              </a:rPr>
              <a:t>Little people</a:t>
            </a:r>
            <a:endParaRPr lang="en-RO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42B71DF-F4C3-F091-8BD4-80667EADABE6}"/>
              </a:ext>
            </a:extLst>
          </p:cNvPr>
          <p:cNvSpPr txBox="1">
            <a:spLocks/>
          </p:cNvSpPr>
          <p:nvPr/>
        </p:nvSpPr>
        <p:spPr>
          <a:xfrm>
            <a:off x="3218336" y="4185215"/>
            <a:ext cx="2250716" cy="8598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700" dirty="0">
                <a:solidFill>
                  <a:srgbClr val="7030A0"/>
                </a:solidFill>
                <a:latin typeface="Calibri" panose="020F0502020204030204" pitchFamily="34" charset="0"/>
              </a:rPr>
              <a:t>People of short stature</a:t>
            </a:r>
            <a:endParaRPr lang="en-RO" sz="2700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02B8C34-D656-8B50-2EBF-DE0E1A951098}"/>
              </a:ext>
            </a:extLst>
          </p:cNvPr>
          <p:cNvSpPr txBox="1">
            <a:spLocks/>
          </p:cNvSpPr>
          <p:nvPr/>
        </p:nvSpPr>
        <p:spPr>
          <a:xfrm>
            <a:off x="5435599" y="4135235"/>
            <a:ext cx="2250716" cy="8598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700" dirty="0">
                <a:solidFill>
                  <a:srgbClr val="7030A0"/>
                </a:solidFill>
                <a:latin typeface="Calibri" panose="020F0502020204030204" pitchFamily="34" charset="0"/>
              </a:rPr>
              <a:t>Short statured people</a:t>
            </a:r>
            <a:endParaRPr lang="en-RO" sz="270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E13A09A-91FA-A2A1-6E0B-4CCEDEAA374E}"/>
              </a:ext>
            </a:extLst>
          </p:cNvPr>
          <p:cNvSpPr txBox="1">
            <a:spLocks/>
          </p:cNvSpPr>
          <p:nvPr/>
        </p:nvSpPr>
        <p:spPr>
          <a:xfrm>
            <a:off x="7686314" y="4173330"/>
            <a:ext cx="2349784" cy="8598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700" dirty="0">
                <a:solidFill>
                  <a:srgbClr val="7030A0"/>
                </a:solidFill>
                <a:latin typeface="Calibri" panose="020F0502020204030204" pitchFamily="34" charset="0"/>
              </a:rPr>
              <a:t>People with achondroplasia</a:t>
            </a:r>
            <a:endParaRPr lang="en-RO" sz="2700" dirty="0"/>
          </a:p>
        </p:txBody>
      </p:sp>
    </p:spTree>
    <p:extLst>
      <p:ext uri="{BB962C8B-B14F-4D97-AF65-F5344CB8AC3E}">
        <p14:creationId xmlns:p14="http://schemas.microsoft.com/office/powerpoint/2010/main" val="21031317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34F2D-412D-C73E-5BB2-C8A23960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>
                <a:solidFill>
                  <a:srgbClr val="7030A0"/>
                </a:solidFill>
              </a:rPr>
              <a:t>What wording do you tend to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1EF39-C7E2-FA70-987F-D80B967BBE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02016" y="4026088"/>
            <a:ext cx="7587967" cy="759849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GB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</a:rPr>
              <a:t>Intelligent person		Person with intelligence</a:t>
            </a:r>
          </a:p>
          <a:p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26824383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FAAF1A-CA92-90AF-994F-070FFBBF95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3450" y="1276852"/>
            <a:ext cx="3283282" cy="4188052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1CFB1121-EC80-6974-6E69-ECF822531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37" y="156698"/>
            <a:ext cx="3264765" cy="46302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F51DF5D-00BE-CDEC-7017-7453A27FCF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3534" y="3854016"/>
            <a:ext cx="2847278" cy="18659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C92606-6188-4874-7B71-9DEA6012A3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7118" y="3370878"/>
            <a:ext cx="2309493" cy="32820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978D62-7B19-4BDB-838C-87764759E4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7118" y="0"/>
            <a:ext cx="5392833" cy="262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819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8B5D6A-0D40-9144-333C-6CA273017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1907"/>
            <a:ext cx="6767860" cy="2308663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BCD374-B54A-734C-ABE4-71AF15BFF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97" y="4728965"/>
            <a:ext cx="6344114" cy="20887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AEC828-2F59-ACDA-498C-4BF5D0A437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1570" y="2129035"/>
            <a:ext cx="7253868" cy="239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1862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FF9A247-40A5-188C-3D64-AFA6BB630B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283" y="4344223"/>
            <a:ext cx="4337687" cy="2005654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51DE37-E28E-A319-0C3B-E93CAF3D6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830" y="153732"/>
            <a:ext cx="4735887" cy="22371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6BA73D-DD73-9C7E-C10C-481F3693C7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867" y="3924592"/>
            <a:ext cx="6232920" cy="24252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D8E553-B220-9712-9DEE-35C8269B71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283" y="508123"/>
            <a:ext cx="5696922" cy="318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200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84B0D-C988-A9D9-D211-00B09F3A6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7739"/>
            <a:ext cx="10747830" cy="42692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500" b="0" i="0" dirty="0">
                <a:effectLst/>
              </a:rPr>
              <a:t>The </a:t>
            </a:r>
            <a:r>
              <a:rPr lang="en-US" sz="2500" b="1" i="0" dirty="0">
                <a:effectLst/>
              </a:rPr>
              <a:t>European Society of Human Genetics </a:t>
            </a:r>
            <a:r>
              <a:rPr lang="en-US" sz="2500" b="0" i="0" dirty="0">
                <a:effectLst/>
              </a:rPr>
              <a:t>is a non-profit organization that promotes research, facilitates communication and encourages best practice in applications of human and clinical genetics.</a:t>
            </a:r>
          </a:p>
          <a:p>
            <a:pPr marL="0" indent="0">
              <a:buNone/>
            </a:pPr>
            <a:endParaRPr lang="en-US" sz="2500" dirty="0"/>
          </a:p>
          <a:p>
            <a:pPr marL="0" indent="0">
              <a:buNone/>
            </a:pPr>
            <a:r>
              <a:rPr lang="en-US" sz="2500" b="0" i="0" dirty="0">
                <a:effectLst/>
              </a:rPr>
              <a:t>The society organizes the annual </a:t>
            </a:r>
            <a:r>
              <a:rPr lang="en-US" sz="2500" b="1" i="0" dirty="0">
                <a:effectLst/>
              </a:rPr>
              <a:t>European Human Genetics Conference </a:t>
            </a:r>
            <a:r>
              <a:rPr lang="en-US" sz="2500" b="0" i="0" dirty="0">
                <a:effectLst/>
              </a:rPr>
              <a:t>and publishes the </a:t>
            </a:r>
            <a:r>
              <a:rPr lang="en-US" sz="2500" b="1" i="0" dirty="0">
                <a:effectLst/>
              </a:rPr>
              <a:t>European Journal of Human Genetics, </a:t>
            </a:r>
            <a:r>
              <a:rPr lang="en-US" sz="2500" i="0" dirty="0">
                <a:effectLst/>
              </a:rPr>
              <a:t>public and policy statements</a:t>
            </a:r>
            <a:endParaRPr lang="en-US" sz="2500" b="1" i="0" dirty="0">
              <a:effectLst/>
            </a:endParaRPr>
          </a:p>
          <a:p>
            <a:pPr marL="0" indent="0">
              <a:buNone/>
            </a:pPr>
            <a:endParaRPr lang="en-US" sz="2500" b="1" dirty="0"/>
          </a:p>
          <a:p>
            <a:pPr marL="0" indent="0">
              <a:buNone/>
            </a:pPr>
            <a:r>
              <a:rPr lang="en-US" sz="2500" dirty="0"/>
              <a:t>3,000 members - largest</a:t>
            </a:r>
            <a:r>
              <a:rPr lang="en-US" sz="2500" b="1" dirty="0"/>
              <a:t> </a:t>
            </a:r>
            <a:r>
              <a:rPr lang="en-US" sz="2500" dirty="0"/>
              <a:t>professional organization of its kind in Europe</a:t>
            </a:r>
          </a:p>
          <a:p>
            <a:pPr marL="0" indent="0">
              <a:buNone/>
            </a:pPr>
            <a:r>
              <a:rPr lang="en-US" sz="2500" dirty="0"/>
              <a:t>3,000 – 4,500 participants at the annual conference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endParaRPr lang="en-RO" sz="2000" b="1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D0FC285-C51D-10A5-854D-258F4F715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3128" y="72901"/>
            <a:ext cx="3692902" cy="183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892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7C401-FDCE-36E7-7E54-4AC038871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172" y="586154"/>
            <a:ext cx="11508828" cy="55908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Our objective is to </a:t>
            </a:r>
            <a:r>
              <a:rPr lang="en-GB" b="1" dirty="0"/>
              <a:t>analyse the use of person-first / identity-first language </a:t>
            </a:r>
            <a:r>
              <a:rPr lang="en-GB" dirty="0"/>
              <a:t>in </a:t>
            </a:r>
            <a:r>
              <a:rPr lang="en-GB" b="1" dirty="0"/>
              <a:t>genetics research</a:t>
            </a:r>
            <a:endParaRPr lang="en-GB" dirty="0"/>
          </a:p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r>
              <a:rPr lang="en-GB" dirty="0"/>
              <a:t>175,000 abstracts</a:t>
            </a:r>
          </a:p>
          <a:p>
            <a:pPr marL="0" indent="0">
              <a:buNone/>
            </a:pPr>
            <a:r>
              <a:rPr lang="en-GB" dirty="0"/>
              <a:t>across 20 years</a:t>
            </a:r>
          </a:p>
          <a:p>
            <a:pPr marL="0" indent="0">
              <a:buNone/>
            </a:pPr>
            <a:r>
              <a:rPr lang="en-GB" dirty="0"/>
              <a:t>natural language processing methods</a:t>
            </a:r>
            <a:endParaRPr lang="en-RO" dirty="0"/>
          </a:p>
          <a:p>
            <a:pPr marL="0" indent="0">
              <a:buNone/>
            </a:pPr>
            <a:r>
              <a:rPr lang="en-GB" dirty="0"/>
              <a:t>explore language evolution across time &amp; identify potential influencing factors</a:t>
            </a:r>
            <a:endParaRPr lang="en-GB" b="1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Pilot study </a:t>
            </a:r>
            <a:r>
              <a:rPr lang="en-GB" dirty="0"/>
              <a:t>looking at data focused on *</a:t>
            </a:r>
            <a:r>
              <a:rPr lang="en-GB" i="1" dirty="0"/>
              <a:t>autism</a:t>
            </a:r>
            <a:r>
              <a:rPr lang="en-GB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4183780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F23859-86E0-939D-4C9E-B3A9D0D31E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08671" y="182396"/>
            <a:ext cx="4712242" cy="6628456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2B5503-8C31-6ED5-4BA7-3252901D7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520" y="182396"/>
            <a:ext cx="2900689" cy="37601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786653-59AB-1ED4-A4BA-ADA9AA578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9196" y="134302"/>
            <a:ext cx="1877741" cy="65855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6F71E9-FAFB-D8E6-5230-B451AB8D10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278" y="4513781"/>
            <a:ext cx="2829407" cy="220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0296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Natural language processing pipeline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30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06969C-5AD8-7BE9-7512-BADA20051D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3440C1F-8BDA-96A3-E5BF-952DEC033B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0222696"/>
              </p:ext>
            </p:extLst>
          </p:nvPr>
        </p:nvGraphicFramePr>
        <p:xfrm>
          <a:off x="465824" y="1427032"/>
          <a:ext cx="10429338" cy="45251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9140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>
                <a:solidFill>
                  <a:srgbClr val="7030A0"/>
                </a:solidFill>
              </a:rPr>
              <a:t>Person-first examples from ESHG</a:t>
            </a:r>
            <a:endParaRPr lang="en-GB" sz="3600" b="0" i="0" dirty="0">
              <a:solidFill>
                <a:srgbClr val="7030A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6B20A7-D548-3C82-325F-44DF38AEC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D60204-2494-692F-3FF5-06D445614A6A}"/>
              </a:ext>
            </a:extLst>
          </p:cNvPr>
          <p:cNvSpPr txBox="1"/>
          <p:nvPr/>
        </p:nvSpPr>
        <p:spPr>
          <a:xfrm>
            <a:off x="838200" y="1378306"/>
            <a:ext cx="5371407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7030A0"/>
                </a:solidFill>
              </a:rPr>
              <a:t>adolescents with </a:t>
            </a:r>
            <a:r>
              <a:rPr lang="en-GB" b="1" dirty="0" err="1">
                <a:solidFill>
                  <a:srgbClr val="7030A0"/>
                </a:solidFill>
              </a:rPr>
              <a:t>asd</a:t>
            </a:r>
            <a:endParaRPr lang="en-GB" b="1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allele with autism</a:t>
            </a:r>
          </a:p>
          <a:p>
            <a:r>
              <a:rPr lang="en-GB" dirty="0">
                <a:solidFill>
                  <a:srgbClr val="7030A0"/>
                </a:solidFill>
              </a:rPr>
              <a:t>association with </a:t>
            </a:r>
            <a:r>
              <a:rPr lang="en-GB" dirty="0" err="1">
                <a:solidFill>
                  <a:srgbClr val="7030A0"/>
                </a:solidFill>
              </a:rPr>
              <a:t>asd</a:t>
            </a:r>
            <a:r>
              <a:rPr lang="en-GB" dirty="0">
                <a:solidFill>
                  <a:srgbClr val="7030A0"/>
                </a:solidFill>
              </a:rPr>
              <a:t>/autism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boy(s) with (</a:t>
            </a:r>
            <a:r>
              <a:rPr lang="en-GB" b="1" dirty="0" err="1">
                <a:solidFill>
                  <a:srgbClr val="7030A0"/>
                </a:solidFill>
              </a:rPr>
              <a:t>ideopathic</a:t>
            </a:r>
            <a:r>
              <a:rPr lang="en-GB" b="1" dirty="0">
                <a:solidFill>
                  <a:srgbClr val="7030A0"/>
                </a:solidFill>
              </a:rPr>
              <a:t>) </a:t>
            </a:r>
            <a:r>
              <a:rPr lang="en-GB" b="1" dirty="0" err="1">
                <a:solidFill>
                  <a:srgbClr val="7030A0"/>
                </a:solidFill>
              </a:rPr>
              <a:t>asd</a:t>
            </a:r>
            <a:r>
              <a:rPr lang="en-GB" b="1" dirty="0">
                <a:solidFill>
                  <a:srgbClr val="7030A0"/>
                </a:solidFill>
              </a:rPr>
              <a:t>/autism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brother(s) with </a:t>
            </a:r>
            <a:r>
              <a:rPr lang="en-GB" b="1" dirty="0" err="1">
                <a:solidFill>
                  <a:srgbClr val="7030A0"/>
                </a:solidFill>
              </a:rPr>
              <a:t>asd</a:t>
            </a:r>
            <a:r>
              <a:rPr lang="en-GB" b="1" dirty="0">
                <a:solidFill>
                  <a:srgbClr val="7030A0"/>
                </a:solidFill>
              </a:rPr>
              <a:t>/autism</a:t>
            </a:r>
          </a:p>
          <a:p>
            <a:r>
              <a:rPr lang="en-GB" i="1" dirty="0">
                <a:solidFill>
                  <a:srgbClr val="7030A0"/>
                </a:solidFill>
              </a:rPr>
              <a:t>cases with 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child(ren) with (</a:t>
            </a:r>
            <a:r>
              <a:rPr lang="en-GB" b="1" dirty="0" err="1">
                <a:solidFill>
                  <a:srgbClr val="7030A0"/>
                </a:solidFill>
              </a:rPr>
              <a:t>ideopathic</a:t>
            </a:r>
            <a:r>
              <a:rPr lang="en-GB" b="1" dirty="0">
                <a:solidFill>
                  <a:srgbClr val="7030A0"/>
                </a:solidFill>
              </a:rPr>
              <a:t>/simplex/syndromic) </a:t>
            </a:r>
          </a:p>
          <a:p>
            <a:r>
              <a:rPr lang="en-GB" b="1" dirty="0">
                <a:solidFill>
                  <a:srgbClr val="7030A0"/>
                </a:solidFill>
              </a:rPr>
              <a:t>			</a:t>
            </a:r>
            <a:r>
              <a:rPr lang="en-GB" b="1" dirty="0" err="1">
                <a:solidFill>
                  <a:srgbClr val="7030A0"/>
                </a:solidFill>
              </a:rPr>
              <a:t>asd</a:t>
            </a:r>
            <a:r>
              <a:rPr lang="en-GB" b="1" dirty="0">
                <a:solidFill>
                  <a:srgbClr val="7030A0"/>
                </a:solidFill>
              </a:rPr>
              <a:t>/autism</a:t>
            </a:r>
          </a:p>
          <a:p>
            <a:r>
              <a:rPr lang="en-GB" i="1" dirty="0">
                <a:solidFill>
                  <a:srgbClr val="7030A0"/>
                </a:solidFill>
              </a:rPr>
              <a:t>cohort with 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cousin with </a:t>
            </a:r>
            <a:r>
              <a:rPr lang="en-GB" b="1" dirty="0" err="1">
                <a:solidFill>
                  <a:srgbClr val="7030A0"/>
                </a:solidFill>
              </a:rPr>
              <a:t>asd</a:t>
            </a:r>
            <a:r>
              <a:rPr lang="en-GB" b="1" dirty="0">
                <a:solidFill>
                  <a:srgbClr val="7030A0"/>
                </a:solidFill>
              </a:rPr>
              <a:t>/</a:t>
            </a:r>
            <a:r>
              <a:rPr lang="en-GB" b="1" dirty="0" err="1">
                <a:solidFill>
                  <a:srgbClr val="7030A0"/>
                </a:solidFill>
              </a:rPr>
              <a:t>asperger</a:t>
            </a:r>
            <a:endParaRPr lang="en-GB" b="1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deletion with autism</a:t>
            </a:r>
          </a:p>
          <a:p>
            <a:r>
              <a:rPr lang="en-GB" dirty="0">
                <a:solidFill>
                  <a:srgbClr val="7030A0"/>
                </a:solidFill>
              </a:rPr>
              <a:t>disability with </a:t>
            </a:r>
            <a:r>
              <a:rPr lang="en-GB" dirty="0" err="1">
                <a:solidFill>
                  <a:srgbClr val="7030A0"/>
                </a:solidFill>
              </a:rPr>
              <a:t>asd</a:t>
            </a:r>
            <a:endParaRPr lang="en-GB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disorder with autism</a:t>
            </a:r>
          </a:p>
          <a:p>
            <a:r>
              <a:rPr lang="en-GB" dirty="0">
                <a:solidFill>
                  <a:srgbClr val="7030A0"/>
                </a:solidFill>
              </a:rPr>
              <a:t>duals with </a:t>
            </a:r>
            <a:r>
              <a:rPr lang="en-GB" dirty="0" err="1">
                <a:solidFill>
                  <a:srgbClr val="7030A0"/>
                </a:solidFill>
              </a:rPr>
              <a:t>asd</a:t>
            </a:r>
            <a:r>
              <a:rPr lang="en-GB" dirty="0">
                <a:solidFill>
                  <a:srgbClr val="7030A0"/>
                </a:solidFill>
              </a:rPr>
              <a:t>/autism</a:t>
            </a:r>
          </a:p>
          <a:p>
            <a:r>
              <a:rPr lang="en-GB" dirty="0">
                <a:solidFill>
                  <a:srgbClr val="7030A0"/>
                </a:solidFill>
              </a:rPr>
              <a:t>efficiency with autism</a:t>
            </a:r>
          </a:p>
          <a:p>
            <a:r>
              <a:rPr lang="en-GB" dirty="0">
                <a:solidFill>
                  <a:srgbClr val="7030A0"/>
                </a:solidFill>
              </a:rPr>
              <a:t>epilepsy with or without autism</a:t>
            </a:r>
          </a:p>
          <a:p>
            <a:r>
              <a:rPr lang="en-GB" i="1" dirty="0">
                <a:solidFill>
                  <a:srgbClr val="7030A0"/>
                </a:solidFill>
              </a:rPr>
              <a:t>families with </a:t>
            </a:r>
            <a:r>
              <a:rPr lang="en-GB" i="1" dirty="0" err="1">
                <a:solidFill>
                  <a:srgbClr val="7030A0"/>
                </a:solidFill>
              </a:rPr>
              <a:t>asd</a:t>
            </a:r>
            <a:r>
              <a:rPr lang="en-GB" i="1" dirty="0">
                <a:solidFill>
                  <a:srgbClr val="7030A0"/>
                </a:solidFill>
              </a:rPr>
              <a:t>/autism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female with autism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FAC9F8-6402-AA43-5A99-1F4CA593B268}"/>
              </a:ext>
            </a:extLst>
          </p:cNvPr>
          <p:cNvSpPr txBox="1"/>
          <p:nvPr/>
        </p:nvSpPr>
        <p:spPr>
          <a:xfrm>
            <a:off x="6284421" y="1278037"/>
            <a:ext cx="571084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genes with 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girl with (severe) 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individual(s) with (syndromic) </a:t>
            </a:r>
            <a:r>
              <a:rPr lang="en-GB" b="1" dirty="0" err="1">
                <a:solidFill>
                  <a:srgbClr val="7030A0"/>
                </a:solidFill>
              </a:rPr>
              <a:t>asd</a:t>
            </a:r>
            <a:r>
              <a:rPr lang="en-GB" b="1" dirty="0">
                <a:solidFill>
                  <a:srgbClr val="7030A0"/>
                </a:solidFill>
              </a:rPr>
              <a:t>/autism</a:t>
            </a:r>
          </a:p>
          <a:p>
            <a:r>
              <a:rPr lang="en-GB" dirty="0">
                <a:solidFill>
                  <a:srgbClr val="7030A0"/>
                </a:solidFill>
              </a:rPr>
              <a:t>inositol with 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male with autism</a:t>
            </a:r>
          </a:p>
          <a:p>
            <a:r>
              <a:rPr lang="en-GB" dirty="0">
                <a:solidFill>
                  <a:srgbClr val="7030A0"/>
                </a:solidFill>
              </a:rPr>
              <a:t>overlap with autism</a:t>
            </a:r>
          </a:p>
          <a:p>
            <a:r>
              <a:rPr lang="en-GB" dirty="0">
                <a:solidFill>
                  <a:srgbClr val="7030A0"/>
                </a:solidFill>
              </a:rPr>
              <a:t>pathway with 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patient(s) with (</a:t>
            </a:r>
            <a:r>
              <a:rPr lang="en-GB" b="1" dirty="0" err="1">
                <a:solidFill>
                  <a:srgbClr val="7030A0"/>
                </a:solidFill>
              </a:rPr>
              <a:t>ideopathic</a:t>
            </a:r>
            <a:r>
              <a:rPr lang="en-GB" b="1" dirty="0">
                <a:solidFill>
                  <a:srgbClr val="7030A0"/>
                </a:solidFill>
              </a:rPr>
              <a:t>/regressive/syndromic/non-		syndromic/isolated) </a:t>
            </a:r>
            <a:r>
              <a:rPr lang="en-GB" b="1" dirty="0" err="1">
                <a:solidFill>
                  <a:srgbClr val="7030A0"/>
                </a:solidFill>
              </a:rPr>
              <a:t>asd</a:t>
            </a:r>
            <a:r>
              <a:rPr lang="en-GB" b="1" dirty="0">
                <a:solidFill>
                  <a:srgbClr val="7030A0"/>
                </a:solidFill>
              </a:rPr>
              <a:t>/</a:t>
            </a:r>
            <a:r>
              <a:rPr lang="en-GB" b="1" dirty="0" err="1">
                <a:solidFill>
                  <a:srgbClr val="7030A0"/>
                </a:solidFill>
              </a:rPr>
              <a:t>asperger</a:t>
            </a:r>
            <a:r>
              <a:rPr lang="en-GB" b="1" dirty="0">
                <a:solidFill>
                  <a:srgbClr val="7030A0"/>
                </a:solidFill>
              </a:rPr>
              <a:t>/autism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people with </a:t>
            </a:r>
            <a:r>
              <a:rPr lang="en-GB" b="1" dirty="0" err="1">
                <a:solidFill>
                  <a:srgbClr val="7030A0"/>
                </a:solidFill>
              </a:rPr>
              <a:t>asd</a:t>
            </a:r>
            <a:r>
              <a:rPr lang="en-GB" b="1" dirty="0">
                <a:solidFill>
                  <a:srgbClr val="7030A0"/>
                </a:solidFill>
              </a:rPr>
              <a:t>/autism</a:t>
            </a:r>
          </a:p>
          <a:p>
            <a:r>
              <a:rPr lang="en-GB" dirty="0">
                <a:solidFill>
                  <a:srgbClr val="7030A0"/>
                </a:solidFill>
              </a:rPr>
              <a:t>proband(s) with </a:t>
            </a:r>
            <a:r>
              <a:rPr lang="en-GB" dirty="0" err="1">
                <a:solidFill>
                  <a:srgbClr val="7030A0"/>
                </a:solidFill>
              </a:rPr>
              <a:t>asd</a:t>
            </a:r>
            <a:endParaRPr lang="en-GB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risk with 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siblings with </a:t>
            </a:r>
            <a:r>
              <a:rPr lang="en-GB" b="1" dirty="0" err="1">
                <a:solidFill>
                  <a:srgbClr val="7030A0"/>
                </a:solidFill>
              </a:rPr>
              <a:t>asd</a:t>
            </a:r>
            <a:r>
              <a:rPr lang="en-GB" b="1" dirty="0">
                <a:solidFill>
                  <a:srgbClr val="7030A0"/>
                </a:solidFill>
              </a:rPr>
              <a:t>/autism</a:t>
            </a:r>
          </a:p>
          <a:p>
            <a:r>
              <a:rPr lang="en-GB" b="1" dirty="0">
                <a:solidFill>
                  <a:srgbClr val="7030A0"/>
                </a:solidFill>
              </a:rPr>
              <a:t>subject(s) with </a:t>
            </a:r>
            <a:r>
              <a:rPr lang="en-GB" b="1" dirty="0" err="1">
                <a:solidFill>
                  <a:srgbClr val="7030A0"/>
                </a:solidFill>
              </a:rPr>
              <a:t>asd</a:t>
            </a:r>
            <a:r>
              <a:rPr lang="en-GB" b="1" dirty="0">
                <a:solidFill>
                  <a:srgbClr val="7030A0"/>
                </a:solidFill>
              </a:rPr>
              <a:t>/autism</a:t>
            </a:r>
          </a:p>
          <a:p>
            <a:r>
              <a:rPr lang="en-GB" dirty="0">
                <a:solidFill>
                  <a:srgbClr val="7030A0"/>
                </a:solidFill>
              </a:rPr>
              <a:t>syndrome with autism</a:t>
            </a:r>
          </a:p>
          <a:p>
            <a:r>
              <a:rPr lang="en-GB" dirty="0">
                <a:solidFill>
                  <a:srgbClr val="7030A0"/>
                </a:solidFill>
              </a:rPr>
              <a:t>testing with diagnosed </a:t>
            </a:r>
            <a:r>
              <a:rPr lang="en-GB" dirty="0" err="1">
                <a:solidFill>
                  <a:srgbClr val="7030A0"/>
                </a:solidFill>
              </a:rPr>
              <a:t>asd</a:t>
            </a:r>
            <a:endParaRPr lang="en-GB" dirty="0">
              <a:solidFill>
                <a:srgbClr val="7030A0"/>
              </a:solidFill>
            </a:endParaRPr>
          </a:p>
          <a:p>
            <a:r>
              <a:rPr lang="en-GB" i="1" dirty="0">
                <a:solidFill>
                  <a:srgbClr val="7030A0"/>
                </a:solidFill>
              </a:rPr>
              <a:t>trios with </a:t>
            </a:r>
            <a:r>
              <a:rPr lang="en-GB" i="1" dirty="0" err="1">
                <a:solidFill>
                  <a:srgbClr val="7030A0"/>
                </a:solidFill>
              </a:rPr>
              <a:t>asd</a:t>
            </a:r>
            <a:endParaRPr lang="en-GB" i="1" dirty="0">
              <a:solidFill>
                <a:srgbClr val="7030A0"/>
              </a:solidFill>
            </a:endParaRPr>
          </a:p>
          <a:p>
            <a:r>
              <a:rPr lang="en-GB" b="1" dirty="0">
                <a:solidFill>
                  <a:srgbClr val="7030A0"/>
                </a:solidFill>
              </a:rPr>
              <a:t>twins with autism</a:t>
            </a:r>
          </a:p>
        </p:txBody>
      </p:sp>
    </p:spTree>
    <p:extLst>
      <p:ext uri="{BB962C8B-B14F-4D97-AF65-F5344CB8AC3E}">
        <p14:creationId xmlns:p14="http://schemas.microsoft.com/office/powerpoint/2010/main" val="42510040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>
                <a:solidFill>
                  <a:srgbClr val="7030A0"/>
                </a:solidFill>
              </a:rPr>
              <a:t>Identity-first examples from ESHG</a:t>
            </a:r>
            <a:endParaRPr lang="en-GB" sz="3600" b="0" i="0" dirty="0">
              <a:solidFill>
                <a:srgbClr val="7030A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32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6B20A7-D548-3C82-325F-44DF38AEC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27941C-386F-E865-7F1D-F14EF758599C}"/>
              </a:ext>
            </a:extLst>
          </p:cNvPr>
          <p:cNvSpPr txBox="1"/>
          <p:nvPr/>
        </p:nvSpPr>
        <p:spPr>
          <a:xfrm>
            <a:off x="8725592" y="1136067"/>
            <a:ext cx="3233651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results</a:t>
            </a:r>
          </a:p>
          <a:p>
            <a:r>
              <a:rPr lang="en-GB" dirty="0">
                <a:solidFill>
                  <a:srgbClr val="7030A0"/>
                </a:solidFill>
              </a:rPr>
              <a:t>risk</a:t>
            </a:r>
          </a:p>
          <a:p>
            <a:r>
              <a:rPr lang="en-GB" i="1" dirty="0">
                <a:solidFill>
                  <a:srgbClr val="7030A0"/>
                </a:solidFill>
              </a:rPr>
              <a:t>sample(s)</a:t>
            </a:r>
          </a:p>
          <a:p>
            <a:r>
              <a:rPr lang="en-GB" dirty="0">
                <a:solidFill>
                  <a:srgbClr val="7030A0"/>
                </a:solidFill>
              </a:rPr>
              <a:t>secundum</a:t>
            </a:r>
          </a:p>
          <a:p>
            <a:r>
              <a:rPr lang="en-GB" dirty="0">
                <a:solidFill>
                  <a:srgbClr val="7030A0"/>
                </a:solidFill>
              </a:rPr>
              <a:t>sleep</a:t>
            </a:r>
          </a:p>
          <a:p>
            <a:r>
              <a:rPr lang="en-GB" dirty="0">
                <a:solidFill>
                  <a:srgbClr val="7030A0"/>
                </a:solidFill>
              </a:rPr>
              <a:t>small genomic deletions</a:t>
            </a:r>
          </a:p>
          <a:p>
            <a:r>
              <a:rPr lang="en-GB" b="1" dirty="0">
                <a:solidFill>
                  <a:srgbClr val="7030A0"/>
                </a:solidFill>
              </a:rPr>
              <a:t>sons</a:t>
            </a:r>
          </a:p>
          <a:p>
            <a:r>
              <a:rPr lang="en-GB" dirty="0">
                <a:solidFill>
                  <a:srgbClr val="7030A0"/>
                </a:solidFill>
              </a:rPr>
              <a:t>spectral disorders / spectrum</a:t>
            </a:r>
          </a:p>
          <a:p>
            <a:r>
              <a:rPr lang="en-GB" dirty="0">
                <a:solidFill>
                  <a:srgbClr val="7030A0"/>
                </a:solidFill>
              </a:rPr>
              <a:t>strategy</a:t>
            </a:r>
          </a:p>
          <a:p>
            <a:r>
              <a:rPr lang="en-GB" b="1" dirty="0">
                <a:solidFill>
                  <a:srgbClr val="7030A0"/>
                </a:solidFill>
              </a:rPr>
              <a:t>subject(s)</a:t>
            </a:r>
          </a:p>
          <a:p>
            <a:r>
              <a:rPr lang="en-GB" dirty="0">
                <a:solidFill>
                  <a:srgbClr val="7030A0"/>
                </a:solidFill>
              </a:rPr>
              <a:t>susceptibility</a:t>
            </a:r>
          </a:p>
          <a:p>
            <a:r>
              <a:rPr lang="en-GB" dirty="0">
                <a:solidFill>
                  <a:srgbClr val="7030A0"/>
                </a:solidFill>
              </a:rPr>
              <a:t>symptom(s)</a:t>
            </a:r>
          </a:p>
          <a:p>
            <a:r>
              <a:rPr lang="en-GB" dirty="0">
                <a:solidFill>
                  <a:srgbClr val="7030A0"/>
                </a:solidFill>
              </a:rPr>
              <a:t>syndrome(s)</a:t>
            </a:r>
          </a:p>
          <a:p>
            <a:r>
              <a:rPr lang="en-GB" dirty="0">
                <a:solidFill>
                  <a:srgbClr val="7030A0"/>
                </a:solidFill>
              </a:rPr>
              <a:t>technique</a:t>
            </a:r>
          </a:p>
          <a:p>
            <a:r>
              <a:rPr lang="en-GB" dirty="0" err="1">
                <a:solidFill>
                  <a:srgbClr val="7030A0"/>
                </a:solidFill>
              </a:rPr>
              <a:t>theadrenal</a:t>
            </a:r>
            <a:r>
              <a:rPr lang="en-GB" dirty="0">
                <a:solidFill>
                  <a:srgbClr val="7030A0"/>
                </a:solidFill>
              </a:rPr>
              <a:t> cortex</a:t>
            </a:r>
          </a:p>
          <a:p>
            <a:r>
              <a:rPr lang="en-GB" dirty="0">
                <a:solidFill>
                  <a:srgbClr val="7030A0"/>
                </a:solidFill>
              </a:rPr>
              <a:t>trait(s)</a:t>
            </a:r>
          </a:p>
          <a:p>
            <a:r>
              <a:rPr lang="en-GB" dirty="0">
                <a:solidFill>
                  <a:srgbClr val="7030A0"/>
                </a:solidFill>
              </a:rPr>
              <a:t>valve</a:t>
            </a:r>
          </a:p>
          <a:p>
            <a:r>
              <a:rPr lang="en-GB" dirty="0">
                <a:solidFill>
                  <a:srgbClr val="7030A0"/>
                </a:solidFill>
              </a:rPr>
              <a:t>variants</a:t>
            </a:r>
          </a:p>
          <a:p>
            <a:r>
              <a:rPr lang="en-GB" dirty="0" err="1">
                <a:solidFill>
                  <a:srgbClr val="7030A0"/>
                </a:solidFill>
              </a:rPr>
              <a:t>variome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7E77413-5C77-476F-BA3C-B04A83F83185}"/>
              </a:ext>
            </a:extLst>
          </p:cNvPr>
          <p:cNvSpPr txBox="1"/>
          <p:nvPr/>
        </p:nvSpPr>
        <p:spPr>
          <a:xfrm>
            <a:off x="216131" y="1136065"/>
            <a:ext cx="252706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7030A0"/>
                </a:solidFill>
              </a:rPr>
              <a:t>asperger</a:t>
            </a:r>
            <a:r>
              <a:rPr lang="en-GB" dirty="0">
                <a:solidFill>
                  <a:srgbClr val="7030A0"/>
                </a:solidFill>
              </a:rPr>
              <a:t> autism</a:t>
            </a:r>
          </a:p>
          <a:p>
            <a:r>
              <a:rPr lang="en-GB" dirty="0">
                <a:solidFill>
                  <a:srgbClr val="7030A0"/>
                </a:solidFill>
              </a:rPr>
              <a:t>(related) gene(s)</a:t>
            </a:r>
          </a:p>
          <a:p>
            <a:r>
              <a:rPr lang="en-GB" dirty="0">
                <a:solidFill>
                  <a:srgbClr val="7030A0"/>
                </a:solidFill>
              </a:rPr>
              <a:t>autosomal dominant disorder</a:t>
            </a:r>
          </a:p>
          <a:p>
            <a:r>
              <a:rPr lang="en-GB" b="1" dirty="0" err="1">
                <a:solidFill>
                  <a:srgbClr val="7030A0"/>
                </a:solidFill>
              </a:rPr>
              <a:t>basque</a:t>
            </a:r>
            <a:r>
              <a:rPr lang="en-GB" b="1" dirty="0">
                <a:solidFill>
                  <a:srgbClr val="7030A0"/>
                </a:solidFill>
              </a:rPr>
              <a:t> sample</a:t>
            </a:r>
          </a:p>
          <a:p>
            <a:r>
              <a:rPr lang="en-GB" dirty="0" err="1">
                <a:solidFill>
                  <a:srgbClr val="7030A0"/>
                </a:solidFill>
              </a:rPr>
              <a:t>behavior</a:t>
            </a:r>
            <a:r>
              <a:rPr lang="en-GB" dirty="0">
                <a:solidFill>
                  <a:srgbClr val="7030A0"/>
                </a:solidFill>
              </a:rPr>
              <a:t>(s)</a:t>
            </a:r>
          </a:p>
          <a:p>
            <a:r>
              <a:rPr lang="en-GB" b="1" dirty="0">
                <a:solidFill>
                  <a:srgbClr val="7030A0"/>
                </a:solidFill>
              </a:rPr>
              <a:t>boy/girl</a:t>
            </a:r>
          </a:p>
          <a:p>
            <a:r>
              <a:rPr lang="en-GB" dirty="0">
                <a:solidFill>
                  <a:srgbClr val="7030A0"/>
                </a:solidFill>
              </a:rPr>
              <a:t>brain(s)</a:t>
            </a:r>
          </a:p>
          <a:p>
            <a:r>
              <a:rPr lang="en-GB" b="1" dirty="0">
                <a:solidFill>
                  <a:srgbClr val="7030A0"/>
                </a:solidFill>
              </a:rPr>
              <a:t>brother</a:t>
            </a:r>
          </a:p>
          <a:p>
            <a:r>
              <a:rPr lang="en-GB" b="1" dirty="0">
                <a:solidFill>
                  <a:srgbClr val="7030A0"/>
                </a:solidFill>
              </a:rPr>
              <a:t>candidate</a:t>
            </a:r>
          </a:p>
          <a:p>
            <a:r>
              <a:rPr lang="en-GB" dirty="0">
                <a:solidFill>
                  <a:srgbClr val="7030A0"/>
                </a:solidFill>
              </a:rPr>
              <a:t>case(s)</a:t>
            </a:r>
          </a:p>
          <a:p>
            <a:r>
              <a:rPr lang="en-GB" dirty="0">
                <a:solidFill>
                  <a:srgbClr val="7030A0"/>
                </a:solidFill>
              </a:rPr>
              <a:t>causing</a:t>
            </a:r>
          </a:p>
          <a:p>
            <a:r>
              <a:rPr lang="en-GB" dirty="0" err="1">
                <a:solidFill>
                  <a:srgbClr val="7030A0"/>
                </a:solidFill>
              </a:rPr>
              <a:t>cggs</a:t>
            </a:r>
            <a:endParaRPr lang="en-GB" dirty="0">
              <a:solidFill>
                <a:srgbClr val="7030A0"/>
              </a:solidFill>
            </a:endParaRPr>
          </a:p>
          <a:p>
            <a:r>
              <a:rPr lang="en-GB" b="1" dirty="0">
                <a:solidFill>
                  <a:srgbClr val="7030A0"/>
                </a:solidFill>
              </a:rPr>
              <a:t>child(ren)</a:t>
            </a:r>
          </a:p>
          <a:p>
            <a:r>
              <a:rPr lang="en-GB" i="1" dirty="0">
                <a:solidFill>
                  <a:srgbClr val="7030A0"/>
                </a:solidFill>
              </a:rPr>
              <a:t>cohort(s)</a:t>
            </a:r>
          </a:p>
          <a:p>
            <a:r>
              <a:rPr lang="en-GB" dirty="0">
                <a:solidFill>
                  <a:srgbClr val="7030A0"/>
                </a:solidFill>
              </a:rPr>
              <a:t>communication</a:t>
            </a:r>
          </a:p>
          <a:p>
            <a:r>
              <a:rPr lang="en-GB" dirty="0">
                <a:solidFill>
                  <a:srgbClr val="7030A0"/>
                </a:solidFill>
              </a:rPr>
              <a:t>comorbidity</a:t>
            </a:r>
          </a:p>
          <a:p>
            <a:r>
              <a:rPr lang="en-GB" dirty="0">
                <a:solidFill>
                  <a:srgbClr val="7030A0"/>
                </a:solidFill>
              </a:rPr>
              <a:t>conditions</a:t>
            </a:r>
          </a:p>
          <a:p>
            <a:r>
              <a:rPr lang="en-GB" dirty="0">
                <a:solidFill>
                  <a:srgbClr val="7030A0"/>
                </a:solidFill>
              </a:rPr>
              <a:t>dataset(s)</a:t>
            </a:r>
          </a:p>
          <a:p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4AE8BB-974B-7DF2-F3B4-4EF8F72261F5}"/>
              </a:ext>
            </a:extLst>
          </p:cNvPr>
          <p:cNvSpPr txBox="1"/>
          <p:nvPr/>
        </p:nvSpPr>
        <p:spPr>
          <a:xfrm>
            <a:off x="6189954" y="1136066"/>
            <a:ext cx="252706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introduction</a:t>
            </a:r>
          </a:p>
          <a:p>
            <a:r>
              <a:rPr lang="en-GB" b="1" dirty="0">
                <a:solidFill>
                  <a:srgbClr val="7030A0"/>
                </a:solidFill>
              </a:rPr>
              <a:t>male</a:t>
            </a:r>
          </a:p>
          <a:p>
            <a:r>
              <a:rPr lang="en-GB" dirty="0">
                <a:solidFill>
                  <a:srgbClr val="7030A0"/>
                </a:solidFill>
              </a:rPr>
              <a:t>microcephaly</a:t>
            </a:r>
          </a:p>
          <a:p>
            <a:r>
              <a:rPr lang="en-GB" dirty="0">
                <a:solidFill>
                  <a:srgbClr val="7030A0"/>
                </a:solidFill>
              </a:rPr>
              <a:t>multigenic panel</a:t>
            </a:r>
          </a:p>
          <a:p>
            <a:r>
              <a:rPr lang="en-GB" dirty="0">
                <a:solidFill>
                  <a:srgbClr val="7030A0"/>
                </a:solidFill>
              </a:rPr>
              <a:t>multiplex</a:t>
            </a:r>
          </a:p>
          <a:p>
            <a:r>
              <a:rPr lang="en-GB" dirty="0">
                <a:solidFill>
                  <a:srgbClr val="7030A0"/>
                </a:solidFill>
              </a:rPr>
              <a:t>ostium</a:t>
            </a:r>
          </a:p>
          <a:p>
            <a:r>
              <a:rPr lang="en-GB" dirty="0">
                <a:solidFill>
                  <a:srgbClr val="7030A0"/>
                </a:solidFill>
              </a:rPr>
              <a:t>panel(s)</a:t>
            </a:r>
          </a:p>
          <a:p>
            <a:r>
              <a:rPr lang="en-GB" dirty="0">
                <a:solidFill>
                  <a:srgbClr val="7030A0"/>
                </a:solidFill>
              </a:rPr>
              <a:t>passivity</a:t>
            </a:r>
          </a:p>
          <a:p>
            <a:r>
              <a:rPr lang="en-GB" dirty="0">
                <a:solidFill>
                  <a:srgbClr val="7030A0"/>
                </a:solidFill>
              </a:rPr>
              <a:t>pathogenesis</a:t>
            </a:r>
          </a:p>
          <a:p>
            <a:r>
              <a:rPr lang="en-GB" dirty="0">
                <a:solidFill>
                  <a:srgbClr val="7030A0"/>
                </a:solidFill>
              </a:rPr>
              <a:t>pathology</a:t>
            </a:r>
          </a:p>
          <a:p>
            <a:r>
              <a:rPr lang="en-GB" b="1" dirty="0">
                <a:solidFill>
                  <a:srgbClr val="7030A0"/>
                </a:solidFill>
              </a:rPr>
              <a:t>(unrelated) patient(s)</a:t>
            </a:r>
          </a:p>
          <a:p>
            <a:r>
              <a:rPr lang="en-GB" dirty="0" err="1">
                <a:solidFill>
                  <a:srgbClr val="7030A0"/>
                </a:solidFill>
              </a:rPr>
              <a:t>pheno</a:t>
            </a:r>
            <a:r>
              <a:rPr lang="en-GB" dirty="0">
                <a:solidFill>
                  <a:srgbClr val="7030A0"/>
                </a:solidFill>
              </a:rPr>
              <a:t> pathways</a:t>
            </a:r>
          </a:p>
          <a:p>
            <a:r>
              <a:rPr lang="en-GB" dirty="0">
                <a:solidFill>
                  <a:srgbClr val="7030A0"/>
                </a:solidFill>
              </a:rPr>
              <a:t>phenotype(s)</a:t>
            </a:r>
          </a:p>
          <a:p>
            <a:r>
              <a:rPr lang="en-GB" dirty="0">
                <a:solidFill>
                  <a:srgbClr val="7030A0"/>
                </a:solidFill>
              </a:rPr>
              <a:t>presentations</a:t>
            </a:r>
          </a:p>
          <a:p>
            <a:r>
              <a:rPr lang="en-GB" dirty="0">
                <a:solidFill>
                  <a:srgbClr val="7030A0"/>
                </a:solidFill>
              </a:rPr>
              <a:t>probands</a:t>
            </a:r>
          </a:p>
          <a:p>
            <a:r>
              <a:rPr lang="en-GB" dirty="0">
                <a:solidFill>
                  <a:srgbClr val="7030A0"/>
                </a:solidFill>
              </a:rPr>
              <a:t>pulmonary</a:t>
            </a:r>
          </a:p>
          <a:p>
            <a:r>
              <a:rPr lang="en-GB" dirty="0">
                <a:solidFill>
                  <a:srgbClr val="7030A0"/>
                </a:solidFill>
              </a:rPr>
              <a:t>quartets</a:t>
            </a:r>
          </a:p>
          <a:p>
            <a:r>
              <a:rPr lang="en-GB" dirty="0">
                <a:solidFill>
                  <a:srgbClr val="7030A0"/>
                </a:solidFill>
              </a:rPr>
              <a:t>regression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452984-76C2-5BFF-6FEF-E1E5C053FB53}"/>
              </a:ext>
            </a:extLst>
          </p:cNvPr>
          <p:cNvSpPr txBox="1"/>
          <p:nvPr/>
        </p:nvSpPr>
        <p:spPr>
          <a:xfrm>
            <a:off x="3153166" y="1136065"/>
            <a:ext cx="262682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7030A0"/>
                </a:solidFill>
              </a:rPr>
              <a:t>diagnosis </a:t>
            </a:r>
          </a:p>
          <a:p>
            <a:r>
              <a:rPr lang="en-GB" dirty="0">
                <a:solidFill>
                  <a:srgbClr val="7030A0"/>
                </a:solidFill>
              </a:rPr>
              <a:t>disease</a:t>
            </a:r>
          </a:p>
          <a:p>
            <a:r>
              <a:rPr lang="en-GB" dirty="0">
                <a:solidFill>
                  <a:srgbClr val="7030A0"/>
                </a:solidFill>
              </a:rPr>
              <a:t>disorder(s)</a:t>
            </a:r>
          </a:p>
          <a:p>
            <a:r>
              <a:rPr lang="en-GB" dirty="0">
                <a:solidFill>
                  <a:srgbClr val="7030A0"/>
                </a:solidFill>
              </a:rPr>
              <a:t>disturbed function</a:t>
            </a:r>
          </a:p>
          <a:p>
            <a:r>
              <a:rPr lang="en-GB" b="1" dirty="0">
                <a:solidFill>
                  <a:srgbClr val="7030A0"/>
                </a:solidFill>
              </a:rPr>
              <a:t>(ethnic) population(s)</a:t>
            </a:r>
          </a:p>
          <a:p>
            <a:r>
              <a:rPr lang="en-GB" dirty="0" err="1">
                <a:solidFill>
                  <a:srgbClr val="7030A0"/>
                </a:solidFill>
              </a:rPr>
              <a:t>etiology</a:t>
            </a:r>
            <a:endParaRPr lang="en-GB" dirty="0">
              <a:solidFill>
                <a:srgbClr val="7030A0"/>
              </a:solidFill>
            </a:endParaRPr>
          </a:p>
          <a:p>
            <a:r>
              <a:rPr lang="en-GB" b="1" dirty="0">
                <a:solidFill>
                  <a:srgbClr val="7030A0"/>
                </a:solidFill>
              </a:rPr>
              <a:t>families</a:t>
            </a:r>
          </a:p>
          <a:p>
            <a:r>
              <a:rPr lang="en-GB" dirty="0">
                <a:solidFill>
                  <a:srgbClr val="7030A0"/>
                </a:solidFill>
              </a:rPr>
              <a:t>features</a:t>
            </a:r>
          </a:p>
          <a:p>
            <a:r>
              <a:rPr lang="en-GB" dirty="0">
                <a:solidFill>
                  <a:srgbClr val="7030A0"/>
                </a:solidFill>
              </a:rPr>
              <a:t>forms</a:t>
            </a:r>
          </a:p>
          <a:p>
            <a:r>
              <a:rPr lang="en-GB" dirty="0">
                <a:solidFill>
                  <a:srgbClr val="7030A0"/>
                </a:solidFill>
              </a:rPr>
              <a:t>functional studies</a:t>
            </a:r>
          </a:p>
          <a:p>
            <a:r>
              <a:rPr lang="en-GB" dirty="0">
                <a:solidFill>
                  <a:srgbClr val="7030A0"/>
                </a:solidFill>
              </a:rPr>
              <a:t>genetic variants</a:t>
            </a:r>
          </a:p>
          <a:p>
            <a:r>
              <a:rPr lang="en-GB" dirty="0">
                <a:solidFill>
                  <a:srgbClr val="7030A0"/>
                </a:solidFill>
              </a:rPr>
              <a:t>genetics</a:t>
            </a:r>
          </a:p>
          <a:p>
            <a:r>
              <a:rPr lang="en-GB" dirty="0">
                <a:solidFill>
                  <a:srgbClr val="7030A0"/>
                </a:solidFill>
              </a:rPr>
              <a:t>germline</a:t>
            </a:r>
          </a:p>
          <a:p>
            <a:r>
              <a:rPr lang="en-GB" i="1" dirty="0">
                <a:solidFill>
                  <a:srgbClr val="7030A0"/>
                </a:solidFill>
              </a:rPr>
              <a:t>group(s)</a:t>
            </a:r>
          </a:p>
          <a:p>
            <a:r>
              <a:rPr lang="en-GB" dirty="0">
                <a:solidFill>
                  <a:srgbClr val="7030A0"/>
                </a:solidFill>
              </a:rPr>
              <a:t>heritability</a:t>
            </a:r>
          </a:p>
          <a:p>
            <a:r>
              <a:rPr lang="en-GB" dirty="0">
                <a:solidFill>
                  <a:srgbClr val="7030A0"/>
                </a:solidFill>
              </a:rPr>
              <a:t>heterogeneity</a:t>
            </a:r>
          </a:p>
          <a:p>
            <a:r>
              <a:rPr lang="en-GB" dirty="0">
                <a:solidFill>
                  <a:srgbClr val="7030A0"/>
                </a:solidFill>
              </a:rPr>
              <a:t>higher load</a:t>
            </a:r>
          </a:p>
          <a:p>
            <a:r>
              <a:rPr lang="en-GB" dirty="0">
                <a:solidFill>
                  <a:srgbClr val="7030A0"/>
                </a:solidFill>
              </a:rPr>
              <a:t>image</a:t>
            </a:r>
          </a:p>
          <a:p>
            <a:r>
              <a:rPr lang="en-GB" b="1" dirty="0">
                <a:solidFill>
                  <a:srgbClr val="7030A0"/>
                </a:solidFill>
              </a:rPr>
              <a:t>individual(s)</a:t>
            </a:r>
            <a:endParaRPr lang="en-GB" dirty="0">
              <a:solidFill>
                <a:srgbClr val="7030A0"/>
              </a:solidFill>
            </a:endParaRPr>
          </a:p>
          <a:p>
            <a:r>
              <a:rPr lang="en-GB" dirty="0">
                <a:solidFill>
                  <a:srgbClr val="7030A0"/>
                </a:solidFill>
              </a:rPr>
              <a:t>inheritance</a:t>
            </a:r>
          </a:p>
        </p:txBody>
      </p:sp>
    </p:spTree>
    <p:extLst>
      <p:ext uri="{BB962C8B-B14F-4D97-AF65-F5344CB8AC3E}">
        <p14:creationId xmlns:p14="http://schemas.microsoft.com/office/powerpoint/2010/main" val="7373745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867FE-6C6D-34B9-19E2-2F549B07D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b="1" dirty="0">
                <a:solidFill>
                  <a:srgbClr val="7030A0"/>
                </a:solidFill>
              </a:rPr>
              <a:t>Implications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74CC4-DB94-AC5F-05AC-450F511583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524001"/>
            <a:ext cx="11353800" cy="4296228"/>
          </a:xfrm>
        </p:spPr>
        <p:txBody>
          <a:bodyPr/>
          <a:lstStyle/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r>
              <a:rPr lang="en-RO" dirty="0"/>
              <a:t>Conversation beyond mere semantics</a:t>
            </a:r>
          </a:p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r>
              <a:rPr lang="en-RO" dirty="0"/>
              <a:t>Societal perceptions, public policy, clinical practice, research directions</a:t>
            </a:r>
          </a:p>
          <a:p>
            <a:pPr marL="0" indent="0">
              <a:buNone/>
            </a:pPr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38288203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867FE-6C6D-34B9-19E2-2F549B07D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7030A0"/>
                </a:solidFill>
              </a:rPr>
              <a:t>Any questions?</a:t>
            </a:r>
            <a:endParaRPr lang="en-RO" b="1" dirty="0">
              <a:solidFill>
                <a:srgbClr val="7030A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74CC4-DB94-AC5F-05AC-450F511583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524001"/>
            <a:ext cx="11353800" cy="4296228"/>
          </a:xfrm>
        </p:spPr>
        <p:txBody>
          <a:bodyPr/>
          <a:lstStyle/>
          <a:p>
            <a:pPr marL="0" indent="0">
              <a:buNone/>
            </a:pPr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4063461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B47D5F-2721-AFAF-9CE7-94E86D13B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5137" y="2259874"/>
            <a:ext cx="9977438" cy="351390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000" dirty="0">
                <a:solidFill>
                  <a:srgbClr val="7030A0"/>
                </a:solidFill>
              </a:rPr>
              <a:t>Thank you.</a:t>
            </a:r>
            <a:endParaRPr lang="en-RO" sz="40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5753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1AAB14B-6077-F1B9-235C-3200AA4BA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33220"/>
            <a:ext cx="10515600" cy="40437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A4BF0C-1683-0A68-64B9-EFB31DBBB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8982" y="182418"/>
            <a:ext cx="3571008" cy="71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97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068C73-5EB6-1037-772C-80F5BC5B0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8982" y="182418"/>
            <a:ext cx="3571008" cy="718693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0E817F1-F2BC-B851-C817-0CA4E34F5E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308171"/>
            <a:ext cx="10515600" cy="3386245"/>
          </a:xfrm>
        </p:spPr>
      </p:pic>
    </p:spTree>
    <p:extLst>
      <p:ext uri="{BB962C8B-B14F-4D97-AF65-F5344CB8AC3E}">
        <p14:creationId xmlns:p14="http://schemas.microsoft.com/office/powerpoint/2010/main" val="754223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9271F4-0CF9-748E-B36B-C916D89A9D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1195" y="714845"/>
            <a:ext cx="10609609" cy="5696691"/>
          </a:xfrm>
        </p:spPr>
      </p:pic>
    </p:spTree>
    <p:extLst>
      <p:ext uri="{BB962C8B-B14F-4D97-AF65-F5344CB8AC3E}">
        <p14:creationId xmlns:p14="http://schemas.microsoft.com/office/powerpoint/2010/main" val="3370366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FF10B7-F2E0-AF26-45E0-4271259567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42946"/>
            <a:ext cx="10515600" cy="39166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AC0E6E-9E91-7BD1-EB17-BDF19F6F0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8982" y="182418"/>
            <a:ext cx="3571008" cy="71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967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1D893A5-0F23-F0C0-741B-249FC77A7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37741"/>
            <a:ext cx="10515600" cy="3327106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B90D2C-4F55-8196-ACBC-E506DF3DAB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8982" y="182418"/>
            <a:ext cx="3571008" cy="71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955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8B1837-74F1-0B5E-214A-7F61243EF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53687"/>
            <a:ext cx="10515600" cy="3469572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029530-F6DF-3682-D8F0-53D8C14C2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8982" y="182418"/>
            <a:ext cx="3571008" cy="71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120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8b91107-4a81-451c-84f7-f52706813e27">
      <Terms xmlns="http://schemas.microsoft.com/office/infopath/2007/PartnerControls"/>
    </lcf76f155ced4ddcb4097134ff3c332f>
    <TaxCatchAll xmlns="1d2e6339-9963-4444-b0f2-be5dad007de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D5F373B85FCF47AAFC80BC7D80700A" ma:contentTypeVersion="16" ma:contentTypeDescription="Create a new document." ma:contentTypeScope="" ma:versionID="953c7af80d244b688ad423cd1abbe203">
  <xsd:schema xmlns:xsd="http://www.w3.org/2001/XMLSchema" xmlns:xs="http://www.w3.org/2001/XMLSchema" xmlns:p="http://schemas.microsoft.com/office/2006/metadata/properties" xmlns:ns2="28b91107-4a81-451c-84f7-f52706813e27" xmlns:ns3="1d2e6339-9963-4444-b0f2-be5dad007de0" targetNamespace="http://schemas.microsoft.com/office/2006/metadata/properties" ma:root="true" ma:fieldsID="3e79bcb2608852f7b5ad3d3b590f9c85" ns2:_="" ns3:_="">
    <xsd:import namespace="28b91107-4a81-451c-84f7-f52706813e27"/>
    <xsd:import namespace="1d2e6339-9963-4444-b0f2-be5dad007de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b91107-4a81-451c-84f7-f52706813e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6d63537c-d192-4dc4-bb87-a5632b1c768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2e6339-9963-4444-b0f2-be5dad007de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289bc31f-51e0-4109-a170-5affb3c8abc1}" ma:internalName="TaxCatchAll" ma:showField="CatchAllData" ma:web="1d2e6339-9963-4444-b0f2-be5dad007de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18C9E7-BC49-40DF-911A-890F15366233}">
  <ds:schemaRefs>
    <ds:schemaRef ds:uri="http://schemas.microsoft.com/office/2006/metadata/properties"/>
    <ds:schemaRef ds:uri="http://schemas.microsoft.com/office/infopath/2007/PartnerControls"/>
    <ds:schemaRef ds:uri="28b91107-4a81-451c-84f7-f52706813e27"/>
    <ds:schemaRef ds:uri="1d2e6339-9963-4444-b0f2-be5dad007de0"/>
  </ds:schemaRefs>
</ds:datastoreItem>
</file>

<file path=customXml/itemProps2.xml><?xml version="1.0" encoding="utf-8"?>
<ds:datastoreItem xmlns:ds="http://schemas.openxmlformats.org/officeDocument/2006/customXml" ds:itemID="{30959673-10DF-4394-A134-FB284667E2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b91107-4a81-451c-84f7-f52706813e27"/>
    <ds:schemaRef ds:uri="1d2e6339-9963-4444-b0f2-be5dad007de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6CDCC21-748A-454F-97DF-E6649E32474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1066</Words>
  <Application>Microsoft Office PowerPoint</Application>
  <PresentationFormat>Widescreen</PresentationFormat>
  <Paragraphs>242</Paragraphs>
  <Slides>35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Calibri Light</vt:lpstr>
      <vt:lpstr>Courier New</vt:lpstr>
      <vt:lpstr>Wingdings</vt:lpstr>
      <vt:lpstr>Office Theme</vt:lpstr>
      <vt:lpstr>PowerPoint Presentation</vt:lpstr>
      <vt:lpstr>Who we are: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Person First Language </vt:lpstr>
      <vt:lpstr>Identity First Language</vt:lpstr>
      <vt:lpstr>Euphemism treadmill</vt:lpstr>
      <vt:lpstr>Euphemism treadmill example</vt:lpstr>
      <vt:lpstr>Reclaiming euphemisms?</vt:lpstr>
      <vt:lpstr>What wording do you tend to use?</vt:lpstr>
      <vt:lpstr>What wording do you tend to use?</vt:lpstr>
      <vt:lpstr>What wording do you tend to use?</vt:lpstr>
      <vt:lpstr>What wording do you tend to use?</vt:lpstr>
      <vt:lpstr>What wording do you tend to use?</vt:lpstr>
      <vt:lpstr>What wording do you tend to use?</vt:lpstr>
      <vt:lpstr>What wording do you tend to use?</vt:lpstr>
      <vt:lpstr>What wording do you tend to use?</vt:lpstr>
      <vt:lpstr>What wording do you tend to use?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Natural language processing pipeline</vt:lpstr>
      <vt:lpstr>Person-first examples from ESHG</vt:lpstr>
      <vt:lpstr>Identity-first examples from ESHG</vt:lpstr>
      <vt:lpstr>Implications</vt:lpstr>
      <vt:lpstr>Any 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Ramona Moldovan</dc:creator>
  <cp:lastModifiedBy>Julia Kasmire</cp:lastModifiedBy>
  <cp:revision>69</cp:revision>
  <dcterms:created xsi:type="dcterms:W3CDTF">2022-09-12T07:34:24Z</dcterms:created>
  <dcterms:modified xsi:type="dcterms:W3CDTF">2023-06-02T13:50:33Z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0x01010082D5F373B85FCF47AAFC80BC7D80700A</vt:lpwstr>
  </property>
</Properties>
</file>

<file path=docProps/thumbnail.jpeg>
</file>